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85" r:id="rId3"/>
    <p:sldId id="266" r:id="rId4"/>
    <p:sldId id="258" r:id="rId5"/>
    <p:sldId id="269" r:id="rId6"/>
    <p:sldId id="256" r:id="rId7"/>
    <p:sldId id="279" r:id="rId8"/>
    <p:sldId id="286" r:id="rId9"/>
    <p:sldId id="257" r:id="rId10"/>
    <p:sldId id="277" r:id="rId11"/>
    <p:sldId id="260" r:id="rId12"/>
    <p:sldId id="287" r:id="rId13"/>
    <p:sldId id="278" r:id="rId14"/>
    <p:sldId id="288" r:id="rId15"/>
    <p:sldId id="272" r:id="rId16"/>
    <p:sldId id="282" r:id="rId17"/>
    <p:sldId id="283" r:id="rId18"/>
    <p:sldId id="284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491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55" autoAdjust="0"/>
    <p:restoredTop sz="94570" autoAdjust="0"/>
  </p:normalViewPr>
  <p:slideViewPr>
    <p:cSldViewPr>
      <p:cViewPr varScale="1">
        <p:scale>
          <a:sx n="35" d="100"/>
          <a:sy n="35" d="100"/>
        </p:scale>
        <p:origin x="216" y="1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4E715-4A78-4D71-8D54-826820CA1400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3F0C-A0A8-43E4-BBEC-5C98E67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3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D3F0C-A0A8-43E4-BBEC-5C98E67EC1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15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D3F0C-A0A8-43E4-BBEC-5C98E67EC1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74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D3F0C-A0A8-43E4-BBEC-5C98E67EC1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partners: county and city agencies, AZPOST, APAAC, ACFAN, ACESDV,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D3F0C-A0A8-43E4-BBEC-5C98E67EC1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9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D3F0C-A0A8-43E4-BBEC-5C98E67EC1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6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partners: county and city agencies, AZPOST, APAAC, ACFAN, ACESDV,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D3F0C-A0A8-43E4-BBEC-5C98E67EC1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36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prioritizing Basic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D3F0C-A0A8-43E4-BBEC-5C98E67EC1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7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prioritizing Basic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D3F0C-A0A8-43E4-BBEC-5C98E67EC1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63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Probation: 3 different counties</a:t>
            </a:r>
          </a:p>
          <a:p>
            <a:r>
              <a:rPr lang="en-US" dirty="0"/>
              <a:t>Prosecutors: 3 different County attorney offices</a:t>
            </a:r>
          </a:p>
          <a:p>
            <a:r>
              <a:rPr lang="en-US" dirty="0"/>
              <a:t>Advocates: 3 different counties, 9 different agencies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D3F0C-A0A8-43E4-BBEC-5C98E67EC1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5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D3F0C-A0A8-43E4-BBEC-5C98E67EC1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prioritizing Basic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D3F0C-A0A8-43E4-BBEC-5C98E67EC1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2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hyperlink" Target="http://quepiensasdelafoto.blogspot.com/2012/05/arizona.html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hyperlink" Target="http://quepiensasdelafoto.blogspot.com/2012/05/arizona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hyperlink" Target="http://quepiensasdelafoto.blogspot.com/2012/05/arizona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73303" y="1900125"/>
            <a:ext cx="12941394" cy="6021359"/>
            <a:chOff x="0" y="0"/>
            <a:chExt cx="17255192" cy="8028478"/>
          </a:xfrm>
          <a:solidFill>
            <a:schemeClr val="bg1"/>
          </a:solidFill>
        </p:grpSpPr>
        <p:sp>
          <p:nvSpPr>
            <p:cNvPr id="3" name="AutoShape 3"/>
            <p:cNvSpPr/>
            <p:nvPr/>
          </p:nvSpPr>
          <p:spPr>
            <a:xfrm>
              <a:off x="0" y="0"/>
              <a:ext cx="17255192" cy="8028478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99800" y="2413151"/>
              <a:ext cx="15255591" cy="182938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50"/>
                </a:lnSpc>
              </a:pPr>
              <a:endParaRPr lang="en-US" sz="9000" dirty="0">
                <a:solidFill>
                  <a:srgbClr val="ECEFEB"/>
                </a:solidFill>
                <a:latin typeface="Montserra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110224" y="6749958"/>
              <a:ext cx="13034744" cy="64410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0"/>
                </a:lnSpc>
              </a:pPr>
              <a:endParaRPr lang="en-US" sz="2800" dirty="0">
                <a:solidFill>
                  <a:srgbClr val="ECEFEB"/>
                </a:solidFill>
                <a:latin typeface="Montserra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40324" y="1156092"/>
              <a:ext cx="13974544" cy="7250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40"/>
                </a:lnSpc>
              </a:pPr>
              <a:endParaRPr lang="en-US" sz="3200" spc="384" dirty="0">
                <a:solidFill>
                  <a:srgbClr val="ECEFEB"/>
                </a:solidFill>
                <a:latin typeface="Montserrat"/>
              </a:endParaRPr>
            </a:p>
          </p:txBody>
        </p:sp>
      </p:grp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C4483BF-8F98-45B5-A88F-C3F8E9996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24316"/>
            <a:ext cx="13456909" cy="60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806419" y="4126151"/>
            <a:ext cx="10905212" cy="1920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spc="128" dirty="0" smtClean="0">
                <a:solidFill>
                  <a:srgbClr val="FFFFFF"/>
                </a:solidFill>
                <a:latin typeface="Montserrat Classic" panose="020B0604020202020204" charset="0"/>
              </a:rPr>
              <a:t>Powe</a:t>
            </a:r>
            <a:r>
              <a:rPr lang="en-US" sz="6400" spc="128" dirty="0" smtClean="0">
                <a:solidFill>
                  <a:srgbClr val="FFFFFF"/>
                </a:solidFill>
                <a:latin typeface="Montserrat Classic" panose="020B0604020202020204" charset="0"/>
              </a:rPr>
              <a:t>r </a:t>
            </a:r>
            <a:r>
              <a:rPr lang="en-US" sz="6400" spc="128" smtClean="0">
                <a:solidFill>
                  <a:srgbClr val="FFFFFF"/>
                </a:solidFill>
                <a:latin typeface="Montserrat Classic" panose="020B0604020202020204" charset="0"/>
              </a:rPr>
              <a:t>and </a:t>
            </a:r>
          </a:p>
          <a:p>
            <a:pPr>
              <a:lnSpc>
                <a:spcPts val="7680"/>
              </a:lnSpc>
            </a:pPr>
            <a:r>
              <a:rPr lang="en-US" sz="6400" spc="128" dirty="0" smtClean="0">
                <a:solidFill>
                  <a:srgbClr val="FFFFFF"/>
                </a:solidFill>
                <a:latin typeface="Montserrat Classic" panose="020B0604020202020204" charset="0"/>
              </a:rPr>
              <a:t>Control Wheel </a:t>
            </a:r>
            <a:endParaRPr lang="en-US" sz="6400" spc="128" dirty="0">
              <a:solidFill>
                <a:srgbClr val="FFFFFF"/>
              </a:solidFill>
              <a:latin typeface="Montserrat Classic" panose="020B0604020202020204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4377737" y="-518929"/>
            <a:ext cx="4335102" cy="11871079"/>
          </a:xfrm>
          <a:prstGeom prst="rect">
            <a:avLst/>
          </a:prstGeom>
          <a:solidFill>
            <a:srgbClr val="FFFFFF">
              <a:alpha val="4705"/>
            </a:srgbClr>
          </a:solidFill>
        </p:spPr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76300"/>
            <a:ext cx="7848600" cy="868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3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09600" y="1028700"/>
            <a:ext cx="9049423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spc="128" dirty="0" smtClean="0">
                <a:solidFill>
                  <a:schemeClr val="bg1"/>
                </a:solidFill>
                <a:latin typeface="Montserrat Classic" panose="020B0604020202020204" charset="0"/>
              </a:rPr>
              <a:t>What causes </a:t>
            </a:r>
          </a:p>
          <a:p>
            <a:pPr>
              <a:lnSpc>
                <a:spcPts val="7680"/>
              </a:lnSpc>
            </a:pPr>
            <a:r>
              <a:rPr lang="en-US" sz="6400" spc="128" dirty="0" smtClean="0">
                <a:solidFill>
                  <a:schemeClr val="bg1"/>
                </a:solidFill>
                <a:latin typeface="Montserrat Classic" panose="020B0604020202020204" charset="0"/>
              </a:rPr>
              <a:t>domestic violence? </a:t>
            </a:r>
            <a:endParaRPr lang="en-US" sz="6400" spc="128" dirty="0">
              <a:solidFill>
                <a:srgbClr val="5D5491"/>
              </a:solidFill>
              <a:latin typeface="Montserrat Classic" panose="020B0604020202020204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1028700"/>
            <a:ext cx="468648" cy="146213"/>
          </a:xfrm>
          <a:prstGeom prst="rect">
            <a:avLst/>
          </a:prstGeom>
          <a:solidFill>
            <a:srgbClr val="5D5491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9677400" y="11239500"/>
            <a:ext cx="6296635" cy="6858000"/>
          </a:xfrm>
          <a:prstGeom prst="rect">
            <a:avLst/>
          </a:prstGeom>
        </p:spPr>
      </p:pic>
      <p:pic>
        <p:nvPicPr>
          <p:cNvPr id="9" name="Picture 2" descr="C:\Users\mlongchase\AppData\Local\Microsoft\Windows\Temporary Internet Files\Content.IE5\Y0GTMHPD\crying_female_silhouette_by_allblissfulmemories-d4jtkio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3635" y="2994075"/>
            <a:ext cx="3200400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01124" y="3848100"/>
            <a:ext cx="54044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Theories: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Ø"/>
            </a:pPr>
            <a:r>
              <a:rPr lang="en-US" sz="4400" dirty="0" smtClean="0">
                <a:solidFill>
                  <a:schemeClr val="bg1"/>
                </a:solidFill>
              </a:rPr>
              <a:t>Anger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Ø"/>
            </a:pPr>
            <a:r>
              <a:rPr lang="en-US" sz="4400" dirty="0" smtClean="0">
                <a:solidFill>
                  <a:schemeClr val="bg1"/>
                </a:solidFill>
              </a:rPr>
              <a:t>Substance Abuse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Ø"/>
            </a:pPr>
            <a:r>
              <a:rPr lang="en-US" sz="4400" dirty="0" smtClean="0">
                <a:solidFill>
                  <a:schemeClr val="bg1"/>
                </a:solidFill>
              </a:rPr>
              <a:t>Mental Health 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Ø"/>
            </a:pPr>
            <a:r>
              <a:rPr lang="en-US" sz="4400" dirty="0" smtClean="0">
                <a:solidFill>
                  <a:schemeClr val="bg1"/>
                </a:solidFill>
              </a:rPr>
              <a:t>Cultural Influences </a:t>
            </a:r>
          </a:p>
          <a:p>
            <a:pPr marL="571500" indent="-571500">
              <a:buFont typeface="Wingdings" charset="2"/>
              <a:buChar char="Ø"/>
            </a:pP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7421241" y="3848100"/>
            <a:ext cx="54044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Facts: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Ø"/>
            </a:pPr>
            <a:r>
              <a:rPr lang="en-US" sz="4400" dirty="0" smtClean="0">
                <a:solidFill>
                  <a:schemeClr val="bg1"/>
                </a:solidFill>
              </a:rPr>
              <a:t>Learned Behavior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Ø"/>
            </a:pPr>
            <a:r>
              <a:rPr lang="en-US" sz="4400" dirty="0" smtClean="0">
                <a:solidFill>
                  <a:schemeClr val="bg1"/>
                </a:solidFill>
              </a:rPr>
              <a:t>A Choice</a:t>
            </a:r>
          </a:p>
          <a:p>
            <a:pPr marL="571500" indent="-571500">
              <a:lnSpc>
                <a:spcPct val="150000"/>
              </a:lnSpc>
              <a:buFont typeface="Wingdings" charset="2"/>
              <a:buChar char="Ø"/>
            </a:pPr>
            <a:r>
              <a:rPr lang="en-US" sz="4400" dirty="0" smtClean="0">
                <a:solidFill>
                  <a:schemeClr val="bg1"/>
                </a:solidFill>
              </a:rPr>
              <a:t>Intentional-Power &amp;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028700" y="1028700"/>
            <a:ext cx="468648" cy="146213"/>
          </a:xfrm>
          <a:prstGeom prst="rect">
            <a:avLst/>
          </a:prstGeom>
          <a:solidFill>
            <a:srgbClr val="5D5491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11125200" y="1790700"/>
            <a:ext cx="6296635" cy="61712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1F7939-A725-4686-9286-330334F9BC16}"/>
              </a:ext>
            </a:extLst>
          </p:cNvPr>
          <p:cNvSpPr/>
          <p:nvPr/>
        </p:nvSpPr>
        <p:spPr>
          <a:xfrm>
            <a:off x="2057400" y="1022925"/>
            <a:ext cx="10329444" cy="926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62"/>
              </a:lnSpc>
            </a:pPr>
            <a:r>
              <a:rPr lang="en-US" sz="4400" b="1" dirty="0" smtClean="0">
                <a:solidFill>
                  <a:srgbClr val="ECEFEB"/>
                </a:solidFill>
                <a:latin typeface="Montserrat Classic" panose="020B0604020202020204" charset="0"/>
              </a:rPr>
              <a:t>Barriers to Leaving :</a:t>
            </a:r>
          </a:p>
          <a:p>
            <a:pPr>
              <a:lnSpc>
                <a:spcPts val="3262"/>
              </a:lnSpc>
            </a:pPr>
            <a:endParaRPr lang="en-US" sz="4400" b="1" dirty="0" smtClean="0">
              <a:solidFill>
                <a:srgbClr val="ECEFEB"/>
              </a:solidFill>
              <a:latin typeface="Montserrat Classic" panose="020B0604020202020204" charset="0"/>
            </a:endParaRPr>
          </a:p>
          <a:p>
            <a:pPr marL="1485900" lvl="2" indent="-571500">
              <a:lnSpc>
                <a:spcPct val="150000"/>
              </a:lnSpc>
              <a:buFont typeface="Wingdings" charset="2"/>
              <a:buChar char="Ø"/>
            </a:pPr>
            <a:r>
              <a:rPr lang="en-US" sz="3600" b="1" dirty="0" smtClean="0">
                <a:solidFill>
                  <a:srgbClr val="ECEFEB"/>
                </a:solidFill>
                <a:latin typeface="Montserrat Classic" panose="020B0604020202020204" charset="0"/>
              </a:rPr>
              <a:t>Housing </a:t>
            </a:r>
          </a:p>
          <a:p>
            <a:pPr marL="1485900" lvl="2" indent="-571500">
              <a:lnSpc>
                <a:spcPct val="150000"/>
              </a:lnSpc>
              <a:buFont typeface="Wingdings" charset="2"/>
              <a:buChar char="Ø"/>
            </a:pPr>
            <a:r>
              <a:rPr lang="en-US" sz="3600" b="1" dirty="0" smtClean="0">
                <a:solidFill>
                  <a:srgbClr val="ECEFEB"/>
                </a:solidFill>
                <a:latin typeface="Montserrat Classic" panose="020B0604020202020204" charset="0"/>
              </a:rPr>
              <a:t>Money </a:t>
            </a:r>
          </a:p>
          <a:p>
            <a:pPr marL="1485900" lvl="2" indent="-571500">
              <a:lnSpc>
                <a:spcPct val="150000"/>
              </a:lnSpc>
              <a:buFont typeface="Wingdings" charset="2"/>
              <a:buChar char="Ø"/>
            </a:pPr>
            <a:r>
              <a:rPr lang="en-US" sz="3600" b="1" dirty="0" smtClean="0">
                <a:solidFill>
                  <a:srgbClr val="ECEFEB"/>
                </a:solidFill>
                <a:latin typeface="Montserrat Classic" panose="020B0604020202020204" charset="0"/>
              </a:rPr>
              <a:t>Fear &amp; Shame</a:t>
            </a:r>
          </a:p>
          <a:p>
            <a:pPr marL="1485900" lvl="2" indent="-571500">
              <a:lnSpc>
                <a:spcPct val="150000"/>
              </a:lnSpc>
              <a:buFont typeface="Wingdings" charset="2"/>
              <a:buChar char="Ø"/>
            </a:pPr>
            <a:r>
              <a:rPr lang="en-US" sz="3600" b="1" dirty="0" smtClean="0">
                <a:solidFill>
                  <a:srgbClr val="ECEFEB"/>
                </a:solidFill>
                <a:latin typeface="Montserrat Classic" panose="020B0604020202020204" charset="0"/>
              </a:rPr>
              <a:t>Children </a:t>
            </a:r>
          </a:p>
          <a:p>
            <a:pPr marL="1485900" lvl="2" indent="-571500">
              <a:lnSpc>
                <a:spcPct val="150000"/>
              </a:lnSpc>
              <a:buFont typeface="Wingdings" charset="2"/>
              <a:buChar char="Ø"/>
            </a:pPr>
            <a:r>
              <a:rPr lang="en-US" sz="3600" b="1" dirty="0" smtClean="0">
                <a:solidFill>
                  <a:srgbClr val="ECEFEB"/>
                </a:solidFill>
                <a:latin typeface="Montserrat Classic" panose="020B0604020202020204" charset="0"/>
              </a:rPr>
              <a:t>Disability </a:t>
            </a:r>
          </a:p>
          <a:p>
            <a:pPr marL="1485900" lvl="2" indent="-571500">
              <a:lnSpc>
                <a:spcPct val="150000"/>
              </a:lnSpc>
              <a:buFont typeface="Wingdings" charset="2"/>
              <a:buChar char="Ø"/>
            </a:pPr>
            <a:r>
              <a:rPr lang="en-US" sz="3600" b="1" dirty="0" smtClean="0">
                <a:solidFill>
                  <a:srgbClr val="ECEFEB"/>
                </a:solidFill>
                <a:latin typeface="Montserrat Classic" panose="020B0604020202020204" charset="0"/>
              </a:rPr>
              <a:t>Lack of support </a:t>
            </a:r>
          </a:p>
          <a:p>
            <a:pPr marL="1485900" lvl="2" indent="-571500">
              <a:lnSpc>
                <a:spcPct val="150000"/>
              </a:lnSpc>
              <a:buFont typeface="Wingdings" charset="2"/>
              <a:buChar char="Ø"/>
            </a:pPr>
            <a:r>
              <a:rPr lang="en-US" sz="3600" b="1" dirty="0" smtClean="0">
                <a:solidFill>
                  <a:srgbClr val="ECEFEB"/>
                </a:solidFill>
                <a:latin typeface="Montserrat Classic" panose="020B0604020202020204" charset="0"/>
              </a:rPr>
              <a:t>LOVE</a:t>
            </a:r>
          </a:p>
          <a:p>
            <a:pPr marL="1485900" lvl="2" indent="-571500">
              <a:lnSpc>
                <a:spcPct val="150000"/>
              </a:lnSpc>
              <a:buFont typeface="Wingdings" charset="2"/>
              <a:buChar char="Ø"/>
            </a:pPr>
            <a:r>
              <a:rPr lang="en-US" sz="3600" b="1" dirty="0" smtClean="0">
                <a:solidFill>
                  <a:srgbClr val="ECEFEB"/>
                </a:solidFill>
                <a:latin typeface="Montserrat Classic" panose="020B0604020202020204" charset="0"/>
              </a:rPr>
              <a:t>A promise that the person will change</a:t>
            </a:r>
          </a:p>
          <a:p>
            <a:pPr marL="1485900" lvl="2" indent="-571500">
              <a:lnSpc>
                <a:spcPct val="150000"/>
              </a:lnSpc>
              <a:buFont typeface="Wingdings" charset="2"/>
              <a:buChar char="Ø"/>
            </a:pPr>
            <a:r>
              <a:rPr lang="en-US" sz="3600" b="1" dirty="0" smtClean="0">
                <a:solidFill>
                  <a:srgbClr val="ECEFEB"/>
                </a:solidFill>
                <a:latin typeface="Montserrat Classic" panose="020B0604020202020204" charset="0"/>
              </a:rPr>
              <a:t>Trauma</a:t>
            </a:r>
            <a:endParaRPr lang="en-US" sz="3600" b="1" dirty="0">
              <a:solidFill>
                <a:srgbClr val="ECEFEB"/>
              </a:solidFill>
              <a:latin typeface="Montserrat Classic" panose="020B0604020202020204" charset="0"/>
            </a:endParaRPr>
          </a:p>
          <a:p>
            <a:pPr>
              <a:lnSpc>
                <a:spcPts val="3262"/>
              </a:lnSpc>
            </a:pPr>
            <a:endParaRPr lang="en-US" sz="2400" dirty="0">
              <a:solidFill>
                <a:srgbClr val="ECEFEB"/>
              </a:solidFill>
              <a:latin typeface="Montserrat Classic" panose="020B0604020202020204" charset="0"/>
            </a:endParaRPr>
          </a:p>
          <a:p>
            <a:pPr>
              <a:lnSpc>
                <a:spcPts val="3262"/>
              </a:lnSpc>
            </a:pPr>
            <a:endParaRPr lang="en-US" sz="2800" dirty="0">
              <a:solidFill>
                <a:srgbClr val="ECEFEB"/>
              </a:solidFill>
              <a:latin typeface="Montserrat Class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112087"/>
            <a:ext cx="468648" cy="14621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728363"/>
            <a:ext cx="10509976" cy="6041951"/>
            <a:chOff x="0" y="0"/>
            <a:chExt cx="14013302" cy="8055931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4013302" cy="1243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 spc="128" dirty="0" smtClean="0">
                  <a:solidFill>
                    <a:srgbClr val="FFFFFF"/>
                  </a:solidFill>
                  <a:latin typeface="Montserrat Classic" panose="020B0604020202020204" charset="0"/>
                </a:rPr>
                <a:t>Myths:</a:t>
              </a:r>
              <a:endParaRPr lang="en-US" sz="6400" spc="128" dirty="0">
                <a:solidFill>
                  <a:srgbClr val="FFFFFF"/>
                </a:solidFill>
                <a:latin typeface="Montserrat Classic" panose="020B060402020202020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42123"/>
              <a:ext cx="13306377" cy="61138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Wingdings" charset="2"/>
                <a:buChar char="Ø"/>
              </a:pPr>
              <a:r>
                <a:rPr lang="en-US" sz="3200" dirty="0" smtClean="0">
                  <a:solidFill>
                    <a:srgbClr val="FFFFFF"/>
                  </a:solidFill>
                  <a:latin typeface="Montserrat Light Bold"/>
                </a:rPr>
                <a:t>It only happens to</a:t>
              </a:r>
              <a:r>
                <a:rPr lang="mr-IN" sz="3200" dirty="0" smtClean="0">
                  <a:solidFill>
                    <a:srgbClr val="FFFFFF"/>
                  </a:solidFill>
                  <a:latin typeface="Montserrat Light Bold"/>
                </a:rPr>
                <a:t>…</a:t>
              </a:r>
              <a:endParaRPr lang="en-US" sz="3200" dirty="0" smtClean="0">
                <a:solidFill>
                  <a:srgbClr val="FFFFFF"/>
                </a:solidFill>
                <a:latin typeface="Montserrat Light Bold"/>
              </a:endParaRPr>
            </a:p>
            <a:p>
              <a:pPr marL="457200" indent="-457200">
                <a:lnSpc>
                  <a:spcPct val="150000"/>
                </a:lnSpc>
                <a:buFont typeface="Wingdings" charset="2"/>
                <a:buChar char="Ø"/>
              </a:pPr>
              <a:r>
                <a:rPr lang="en-US" sz="3200" dirty="0" smtClean="0">
                  <a:solidFill>
                    <a:srgbClr val="FFFFFF"/>
                  </a:solidFill>
                  <a:latin typeface="Montserrat Light Bold"/>
                </a:rPr>
                <a:t>The victim provokes it</a:t>
              </a:r>
            </a:p>
            <a:p>
              <a:pPr marL="457200" indent="-457200">
                <a:lnSpc>
                  <a:spcPct val="150000"/>
                </a:lnSpc>
                <a:buFont typeface="Wingdings" charset="2"/>
                <a:buChar char="Ø"/>
              </a:pPr>
              <a:r>
                <a:rPr lang="en-US" sz="3200" dirty="0" smtClean="0">
                  <a:solidFill>
                    <a:srgbClr val="FFFFFF"/>
                  </a:solidFill>
                  <a:latin typeface="Montserrat Light Bold"/>
                </a:rPr>
                <a:t>Only attracted to abusers</a:t>
              </a:r>
            </a:p>
            <a:p>
              <a:pPr marL="457200" indent="-457200">
                <a:lnSpc>
                  <a:spcPct val="150000"/>
                </a:lnSpc>
                <a:buFont typeface="Wingdings" charset="2"/>
                <a:buChar char="Ø"/>
              </a:pPr>
              <a:r>
                <a:rPr lang="en-US" sz="3200" dirty="0" smtClean="0">
                  <a:solidFill>
                    <a:srgbClr val="FFFFFF"/>
                  </a:solidFill>
                  <a:latin typeface="Montserrat Light Bold"/>
                </a:rPr>
                <a:t>Alcohol and/or drug abuse</a:t>
              </a:r>
            </a:p>
            <a:p>
              <a:pPr marL="457200" indent="-457200">
                <a:lnSpc>
                  <a:spcPct val="150000"/>
                </a:lnSpc>
                <a:buFont typeface="Wingdings" charset="2"/>
                <a:buChar char="Ø"/>
              </a:pPr>
              <a:r>
                <a:rPr lang="en-US" sz="3200" dirty="0" smtClean="0">
                  <a:solidFill>
                    <a:srgbClr val="FFFFFF"/>
                  </a:solidFill>
                  <a:latin typeface="Montserrat Light Bold"/>
                </a:rPr>
                <a:t>Uneducated </a:t>
              </a:r>
              <a:endParaRPr lang="en-US" sz="3200" dirty="0">
                <a:solidFill>
                  <a:srgbClr val="FFFFFF"/>
                </a:solidFill>
                <a:latin typeface="Montserrat Classic" panose="020B0604020202020204" charset="0"/>
              </a:endParaRPr>
            </a:p>
            <a:p>
              <a:pPr marL="914400" lvl="1" indent="-457200">
                <a:lnSpc>
                  <a:spcPts val="3640"/>
                </a:lnSpc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Montserrat Light Bold"/>
              </a:endParaRPr>
            </a:p>
            <a:p>
              <a:pPr marL="457200" indent="-457200">
                <a:lnSpc>
                  <a:spcPts val="3640"/>
                </a:lnSpc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Montserrat Light Bold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4377737" y="-518929"/>
            <a:ext cx="4335102" cy="11871079"/>
          </a:xfrm>
          <a:prstGeom prst="rect">
            <a:avLst/>
          </a:prstGeom>
          <a:solidFill>
            <a:srgbClr val="FFFFFF">
              <a:alpha val="4705"/>
            </a:srgbClr>
          </a:solidFill>
        </p:spPr>
      </p:sp>
      <p:grpSp>
        <p:nvGrpSpPr>
          <p:cNvPr id="14" name="Group 3"/>
          <p:cNvGrpSpPr/>
          <p:nvPr/>
        </p:nvGrpSpPr>
        <p:grpSpPr>
          <a:xfrm>
            <a:off x="6553200" y="4477635"/>
            <a:ext cx="10509976" cy="6088681"/>
            <a:chOff x="0" y="0"/>
            <a:chExt cx="14013302" cy="8118239"/>
          </a:xfrm>
        </p:grpSpPr>
        <p:sp>
          <p:nvSpPr>
            <p:cNvPr id="15" name="TextBox 4"/>
            <p:cNvSpPr txBox="1"/>
            <p:nvPr/>
          </p:nvSpPr>
          <p:spPr>
            <a:xfrm>
              <a:off x="0" y="0"/>
              <a:ext cx="14013302" cy="1243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7680"/>
                </a:lnSpc>
              </a:pPr>
              <a:r>
                <a:rPr lang="en-US" sz="6400" spc="128" dirty="0" smtClean="0">
                  <a:solidFill>
                    <a:srgbClr val="FFFFFF"/>
                  </a:solidFill>
                  <a:latin typeface="Montserrat Classic" panose="020B0604020202020204" charset="0"/>
                </a:rPr>
                <a:t>Key Points to Remember</a:t>
              </a:r>
              <a:r>
                <a:rPr lang="en-US" sz="6400" spc="128" dirty="0" smtClean="0">
                  <a:solidFill>
                    <a:srgbClr val="FFFFFF"/>
                  </a:solidFill>
                  <a:latin typeface="Montserrat Classic" panose="020B0604020202020204" charset="0"/>
                </a:rPr>
                <a:t>:</a:t>
              </a:r>
              <a:endParaRPr lang="en-US" sz="6400" spc="128" dirty="0">
                <a:solidFill>
                  <a:srgbClr val="FFFFFF"/>
                </a:solidFill>
                <a:latin typeface="Montserrat Classic" panose="020B0604020202020204" charset="0"/>
              </a:endParaRPr>
            </a:p>
          </p:txBody>
        </p:sp>
        <p:sp>
          <p:nvSpPr>
            <p:cNvPr id="16" name="TextBox 5"/>
            <p:cNvSpPr txBox="1"/>
            <p:nvPr/>
          </p:nvSpPr>
          <p:spPr>
            <a:xfrm>
              <a:off x="0" y="1962710"/>
              <a:ext cx="14013302" cy="61555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r">
                <a:lnSpc>
                  <a:spcPct val="150000"/>
                </a:lnSpc>
                <a:buFont typeface="Wingdings" charset="2"/>
                <a:buChar char="Ø"/>
              </a:pPr>
              <a:r>
                <a:rPr lang="en-US" sz="3200" dirty="0">
                  <a:solidFill>
                    <a:srgbClr val="FFFFFF"/>
                  </a:solidFill>
                  <a:latin typeface="Montserrat Light Bold"/>
                </a:rPr>
                <a:t>Each situation </a:t>
              </a:r>
              <a:r>
                <a:rPr lang="en-US" sz="3200" dirty="0" smtClean="0">
                  <a:solidFill>
                    <a:srgbClr val="FFFFFF"/>
                  </a:solidFill>
                  <a:latin typeface="Montserrat Light Bold"/>
                </a:rPr>
                <a:t>is more </a:t>
              </a:r>
              <a:r>
                <a:rPr lang="en-US" sz="3200" dirty="0">
                  <a:solidFill>
                    <a:srgbClr val="FFFFFF"/>
                  </a:solidFill>
                  <a:latin typeface="Montserrat Light Bold"/>
                </a:rPr>
                <a:t>complex than staying or </a:t>
              </a:r>
              <a:r>
                <a:rPr lang="en-US" sz="3200" dirty="0" smtClean="0">
                  <a:solidFill>
                    <a:srgbClr val="FFFFFF"/>
                  </a:solidFill>
                  <a:latin typeface="Montserrat Light Bold"/>
                </a:rPr>
                <a:t>leaving</a:t>
              </a:r>
              <a:endParaRPr lang="en-US" sz="3200" dirty="0" smtClean="0">
                <a:solidFill>
                  <a:srgbClr val="FFFFFF"/>
                </a:solidFill>
                <a:latin typeface="Montserrat Light Bold"/>
              </a:endParaRPr>
            </a:p>
            <a:p>
              <a:pPr marL="457200" indent="-457200" algn="r">
                <a:lnSpc>
                  <a:spcPct val="150000"/>
                </a:lnSpc>
                <a:buFont typeface="Wingdings" charset="2"/>
                <a:buChar char="Ø"/>
              </a:pPr>
              <a:r>
                <a:rPr lang="en-US" sz="3200" dirty="0">
                  <a:solidFill>
                    <a:srgbClr val="FFFFFF"/>
                  </a:solidFill>
                  <a:latin typeface="Montserrat Light Bold"/>
                </a:rPr>
                <a:t>Remaining in the relationship </a:t>
              </a:r>
              <a:r>
                <a:rPr lang="en-US" sz="3200" dirty="0" smtClean="0">
                  <a:latin typeface="Montserrat Light Bold"/>
                </a:rPr>
                <a:t>does not </a:t>
              </a:r>
              <a:r>
                <a:rPr lang="en-US" sz="3200" dirty="0" smtClean="0">
                  <a:solidFill>
                    <a:srgbClr val="FFFFFF"/>
                  </a:solidFill>
                  <a:latin typeface="Montserrat Light Bold"/>
                </a:rPr>
                <a:t>mean </a:t>
              </a:r>
              <a:r>
                <a:rPr lang="en-US" sz="3200" dirty="0">
                  <a:solidFill>
                    <a:srgbClr val="FFFFFF"/>
                  </a:solidFill>
                  <a:latin typeface="Montserrat Light Bold"/>
                </a:rPr>
                <a:t>acceptance or condoning of the abuse</a:t>
              </a:r>
            </a:p>
            <a:p>
              <a:pPr marL="457200" indent="-457200" algn="r">
                <a:lnSpc>
                  <a:spcPct val="150000"/>
                </a:lnSpc>
                <a:buFont typeface="Wingdings" charset="2"/>
                <a:buChar char="Ø"/>
              </a:pPr>
              <a:r>
                <a:rPr lang="en-US" sz="3200" dirty="0">
                  <a:solidFill>
                    <a:srgbClr val="FFFFFF"/>
                  </a:solidFill>
                  <a:latin typeface="Montserrat Light Bold"/>
                </a:rPr>
                <a:t>Leaving </a:t>
              </a:r>
              <a:r>
                <a:rPr lang="en-US" sz="3200" dirty="0">
                  <a:latin typeface="Montserrat Light Bold"/>
                </a:rPr>
                <a:t>does not</a:t>
              </a:r>
              <a:r>
                <a:rPr lang="en-US" sz="3200" dirty="0">
                  <a:solidFill>
                    <a:srgbClr val="FFFFFF"/>
                  </a:solidFill>
                  <a:latin typeface="Montserrat Light Bold"/>
                </a:rPr>
                <a:t> necessarily mean the abuse will stop or that other risks will be reduced</a:t>
              </a:r>
            </a:p>
            <a:p>
              <a:pPr marL="914400" lvl="1" indent="-457200">
                <a:lnSpc>
                  <a:spcPts val="3640"/>
                </a:lnSpc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Montserrat Light Bold"/>
              </a:endParaRPr>
            </a:p>
            <a:p>
              <a:pPr marL="457200" indent="-457200">
                <a:lnSpc>
                  <a:spcPts val="3640"/>
                </a:lnSpc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Montserrat Light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3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622" y="3384156"/>
            <a:ext cx="8242788" cy="82296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FE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5800" y="7658100"/>
            <a:ext cx="5486400" cy="2454916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1133475" y="606525"/>
            <a:ext cx="10239814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spc="128" dirty="0">
                <a:solidFill>
                  <a:srgbClr val="FFFFFF"/>
                </a:solidFill>
                <a:latin typeface="Montserrat Classic Bold"/>
              </a:rPr>
              <a:t>NLC </a:t>
            </a:r>
            <a:r>
              <a:rPr lang="en-US" sz="6400" spc="128" dirty="0" smtClean="0">
                <a:solidFill>
                  <a:srgbClr val="FFFFFF"/>
                </a:solidFill>
                <a:latin typeface="Montserrat Classic Bold"/>
              </a:rPr>
              <a:t>Programs:</a:t>
            </a:r>
            <a:endParaRPr lang="en-US" sz="6400" spc="128" dirty="0">
              <a:solidFill>
                <a:srgbClr val="FFFFFF"/>
              </a:solidFill>
              <a:latin typeface="Montserrat Classic Bold"/>
            </a:endParaRPr>
          </a:p>
          <a:p>
            <a:pPr>
              <a:lnSpc>
                <a:spcPts val="7680"/>
              </a:lnSpc>
            </a:pPr>
            <a:endParaRPr lang="en-US" sz="6400" spc="128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6253382" y="1731675"/>
            <a:ext cx="9967083" cy="9664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Montserrat Light Bold"/>
              </a:rPr>
              <a:t>Residential: </a:t>
            </a:r>
            <a:r>
              <a:rPr lang="en-US" sz="3200" dirty="0">
                <a:solidFill>
                  <a:srgbClr val="FFFFFF"/>
                </a:solidFill>
                <a:latin typeface="Montserrat Light" panose="020B0604020202020204" charset="0"/>
              </a:rPr>
              <a:t>104 beds, 120 days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Montserrat Light Bold"/>
              </a:rPr>
              <a:t>Children’s: </a:t>
            </a:r>
            <a:r>
              <a:rPr lang="en-US" sz="3200" dirty="0">
                <a:solidFill>
                  <a:srgbClr val="FFFFFF"/>
                </a:solidFill>
                <a:latin typeface="Montserrat Light" panose="020B0604020202020204" charset="0"/>
              </a:rPr>
              <a:t>Age appropriate programming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Montserrat Light Bold"/>
              </a:rPr>
              <a:t>Outreach: </a:t>
            </a:r>
            <a:r>
              <a:rPr lang="en-US" sz="3200" dirty="0">
                <a:solidFill>
                  <a:srgbClr val="FFFFFF"/>
                </a:solidFill>
                <a:latin typeface="Montserrat Light" panose="020B0604020202020204" charset="0"/>
              </a:rPr>
              <a:t>Mobile Advocacy and Education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Montserrat Light Bold"/>
              </a:rPr>
              <a:t>Lay Legal Advocacy: </a:t>
            </a:r>
            <a:r>
              <a:rPr lang="en-US" sz="3200" dirty="0">
                <a:solidFill>
                  <a:srgbClr val="FFFFFF"/>
                </a:solidFill>
                <a:latin typeface="Montserrat Light" panose="020B0604020202020204" charset="0"/>
              </a:rPr>
              <a:t>Navigating Arizona Family, Civil and Criminal Law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Montserrat Light Bold"/>
              </a:rPr>
              <a:t>Housing: </a:t>
            </a:r>
            <a:r>
              <a:rPr lang="en-US" sz="3200" dirty="0">
                <a:solidFill>
                  <a:srgbClr val="FFFFFF"/>
                </a:solidFill>
                <a:latin typeface="Montserrat Light" panose="020B0604020202020204" charset="0"/>
              </a:rPr>
              <a:t>Low barrier funding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Montserrat Light Bold"/>
              </a:rPr>
              <a:t>Sexual Assault Services: </a:t>
            </a:r>
            <a:r>
              <a:rPr lang="en-US" sz="3200" dirty="0">
                <a:solidFill>
                  <a:srgbClr val="FFFFFF"/>
                </a:solidFill>
                <a:latin typeface="Montserrat Light" panose="020B0604020202020204" charset="0"/>
              </a:rPr>
              <a:t>24/7 Crisis Line, transitioning into 24/7 emergency response</a:t>
            </a:r>
          </a:p>
          <a:p>
            <a:pPr>
              <a:lnSpc>
                <a:spcPct val="200000"/>
              </a:lnSpc>
            </a:pPr>
            <a:endParaRPr lang="en-US" sz="2800" dirty="0">
              <a:solidFill>
                <a:srgbClr val="FFFFFF"/>
              </a:solidFill>
              <a:latin typeface="Montserrat Light Bold"/>
            </a:endParaRPr>
          </a:p>
          <a:p>
            <a:pPr>
              <a:lnSpc>
                <a:spcPts val="3640"/>
              </a:lnSpc>
            </a:pPr>
            <a:endParaRPr lang="en-US" sz="2800" dirty="0">
              <a:solidFill>
                <a:srgbClr val="FFFFFF"/>
              </a:solidFill>
              <a:latin typeface="Montserrat Light Bold"/>
            </a:endParaRPr>
          </a:p>
          <a:p>
            <a:pPr marL="457200" indent="-457200">
              <a:lnSpc>
                <a:spcPts val="364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  <a:latin typeface="Montserrat Light Bold"/>
            </a:endParaRPr>
          </a:p>
        </p:txBody>
      </p:sp>
    </p:spTree>
    <p:extLst>
      <p:ext uri="{BB962C8B-B14F-4D97-AF65-F5344CB8AC3E}">
        <p14:creationId xmlns:p14="http://schemas.microsoft.com/office/powerpoint/2010/main" val="17963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09600" y="342900"/>
            <a:ext cx="10509976" cy="8887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spc="128" dirty="0" smtClean="0">
                <a:solidFill>
                  <a:srgbClr val="FFFFFF"/>
                </a:solidFill>
                <a:latin typeface="Montserrat Classic Bold"/>
              </a:rPr>
              <a:t>Pandemic Response to COVID19</a:t>
            </a:r>
          </a:p>
          <a:p>
            <a:pPr marL="457200" indent="-457200">
              <a:lnSpc>
                <a:spcPts val="7680"/>
              </a:lnSpc>
              <a:buFont typeface="Wingdings" charset="2"/>
              <a:buChar char="Ø"/>
            </a:pPr>
            <a:r>
              <a:rPr lang="en-US" sz="3200" spc="128" dirty="0" smtClean="0">
                <a:solidFill>
                  <a:srgbClr val="FFFFFF"/>
                </a:solidFill>
                <a:latin typeface="Montserrat Classic Bold"/>
              </a:rPr>
              <a:t>Best </a:t>
            </a:r>
            <a:r>
              <a:rPr lang="en-US" sz="3200" spc="128" dirty="0">
                <a:solidFill>
                  <a:srgbClr val="FFFFFF"/>
                </a:solidFill>
                <a:latin typeface="Montserrat Classic Bold"/>
              </a:rPr>
              <a:t>practice guidelines from the CDC, Maricopa DOH,  AZ Gov. EO</a:t>
            </a:r>
          </a:p>
          <a:p>
            <a:pPr marL="457200" indent="-457200">
              <a:lnSpc>
                <a:spcPts val="7680"/>
              </a:lnSpc>
              <a:buFont typeface="Wingdings" charset="2"/>
              <a:buChar char="Ø"/>
            </a:pPr>
            <a:r>
              <a:rPr lang="en-US" sz="3200" spc="128" dirty="0">
                <a:solidFill>
                  <a:srgbClr val="FFFFFF"/>
                </a:solidFill>
                <a:latin typeface="Montserrat Classic Bold"/>
              </a:rPr>
              <a:t>Only essential staff onsite</a:t>
            </a:r>
          </a:p>
          <a:p>
            <a:pPr marL="457200" indent="-457200">
              <a:lnSpc>
                <a:spcPts val="7680"/>
              </a:lnSpc>
              <a:buFont typeface="Wingdings" charset="2"/>
              <a:buChar char="Ø"/>
            </a:pPr>
            <a:r>
              <a:rPr lang="en-US" sz="3200" spc="128" dirty="0" smtClean="0">
                <a:solidFill>
                  <a:srgbClr val="FFFFFF"/>
                </a:solidFill>
                <a:latin typeface="Montserrat Classic Bold"/>
              </a:rPr>
              <a:t>Professional </a:t>
            </a:r>
            <a:r>
              <a:rPr lang="en-US" sz="3200" spc="128" dirty="0">
                <a:solidFill>
                  <a:srgbClr val="FFFFFF"/>
                </a:solidFill>
                <a:latin typeface="Montserrat Classic Bold"/>
              </a:rPr>
              <a:t>cleaning service spraying weekly playground and campus high touch areas</a:t>
            </a:r>
          </a:p>
          <a:p>
            <a:pPr marL="457200" indent="-457200">
              <a:lnSpc>
                <a:spcPts val="7680"/>
              </a:lnSpc>
              <a:buFont typeface="Wingdings" charset="2"/>
              <a:buChar char="Ø"/>
            </a:pPr>
            <a:r>
              <a:rPr lang="en-US" sz="3200" spc="128" dirty="0">
                <a:solidFill>
                  <a:srgbClr val="FFFFFF"/>
                </a:solidFill>
                <a:latin typeface="Montserrat Classic Bold"/>
              </a:rPr>
              <a:t>No more than 10 people in communal areas</a:t>
            </a:r>
          </a:p>
          <a:p>
            <a:pPr>
              <a:lnSpc>
                <a:spcPts val="7680"/>
              </a:lnSpc>
            </a:pPr>
            <a:endParaRPr lang="en-US" sz="3200" spc="128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4377737" y="-518929"/>
            <a:ext cx="4335102" cy="11871079"/>
          </a:xfrm>
          <a:prstGeom prst="rect">
            <a:avLst/>
          </a:prstGeom>
          <a:solidFill>
            <a:srgbClr val="FFFFFF">
              <a:alpha val="4705"/>
            </a:srgbClr>
          </a:solid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67" y="5067300"/>
            <a:ext cx="7760007" cy="436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497348" y="1028700"/>
            <a:ext cx="8161675" cy="93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6400" spc="128" dirty="0" smtClean="0">
                <a:solidFill>
                  <a:schemeClr val="bg1"/>
                </a:solidFill>
                <a:latin typeface="Montserrat Classic" panose="020B0604020202020204" charset="0"/>
              </a:rPr>
              <a:t>How to Help!</a:t>
            </a:r>
            <a:endParaRPr lang="en-US" sz="6400" spc="128" dirty="0">
              <a:solidFill>
                <a:srgbClr val="5D5491"/>
              </a:solidFill>
              <a:latin typeface="Montserrat Classic" panose="020B0604020202020204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028700" y="1028700"/>
            <a:ext cx="468648" cy="146213"/>
          </a:xfrm>
          <a:prstGeom prst="rect">
            <a:avLst/>
          </a:prstGeom>
          <a:solidFill>
            <a:srgbClr val="5D5491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11125200" y="1790700"/>
            <a:ext cx="6296635" cy="61712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1F7939-A725-4686-9286-330334F9BC16}"/>
              </a:ext>
            </a:extLst>
          </p:cNvPr>
          <p:cNvSpPr/>
          <p:nvPr/>
        </p:nvSpPr>
        <p:spPr>
          <a:xfrm>
            <a:off x="1166844" y="2588698"/>
            <a:ext cx="9144000" cy="60170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ts val="3262"/>
              </a:lnSpc>
              <a:buFont typeface="Wingdings" charset="2"/>
              <a:buChar char="Ø"/>
            </a:pPr>
            <a:endParaRPr lang="en-US" sz="3200" b="1" dirty="0" smtClean="0">
              <a:solidFill>
                <a:srgbClr val="ECEFEB"/>
              </a:solidFill>
              <a:latin typeface="Montserrat Classic" panose="020B0604020202020204" charset="0"/>
            </a:endParaRPr>
          </a:p>
          <a:p>
            <a:pPr marL="457200" indent="-457200">
              <a:lnSpc>
                <a:spcPts val="3262"/>
              </a:lnSpc>
              <a:buFont typeface="Wingdings" charset="2"/>
              <a:buChar char="Ø"/>
            </a:pPr>
            <a:r>
              <a:rPr lang="en-US" sz="3200" b="1" dirty="0" smtClean="0">
                <a:solidFill>
                  <a:srgbClr val="ECEFEB"/>
                </a:solidFill>
                <a:latin typeface="Montserrat Classic" panose="020B0604020202020204" charset="0"/>
              </a:rPr>
              <a:t>Donate</a:t>
            </a:r>
            <a:r>
              <a:rPr lang="en-US" sz="3200" b="1" dirty="0">
                <a:solidFill>
                  <a:srgbClr val="ECEFEB"/>
                </a:solidFill>
                <a:latin typeface="Montserrat Classic" panose="020B0604020202020204" charset="0"/>
              </a:rPr>
              <a:t>: </a:t>
            </a:r>
            <a:r>
              <a:rPr lang="en-US" sz="3200" dirty="0">
                <a:solidFill>
                  <a:srgbClr val="ECEFEB"/>
                </a:solidFill>
                <a:latin typeface="Montserrat Classic" panose="020B0604020202020204" charset="0"/>
              </a:rPr>
              <a:t>Gifts to New Life Center are eligible for tax credit</a:t>
            </a:r>
            <a:r>
              <a:rPr lang="en-US" sz="3200" dirty="0" smtClean="0">
                <a:solidFill>
                  <a:srgbClr val="ECEFEB"/>
                </a:solidFill>
                <a:latin typeface="Montserrat Classic" panose="020B0604020202020204" charset="0"/>
              </a:rPr>
              <a:t>!</a:t>
            </a:r>
          </a:p>
          <a:p>
            <a:pPr marL="457200" indent="-457200">
              <a:lnSpc>
                <a:spcPts val="3262"/>
              </a:lnSpc>
              <a:buFont typeface="Wingdings" charset="2"/>
              <a:buChar char="Ø"/>
            </a:pPr>
            <a:endParaRPr lang="en-US" sz="3200" b="1" dirty="0" smtClean="0">
              <a:solidFill>
                <a:srgbClr val="ECEFEB"/>
              </a:solidFill>
              <a:latin typeface="Montserrat Classic" panose="020B0604020202020204" charset="0"/>
            </a:endParaRPr>
          </a:p>
          <a:p>
            <a:pPr marL="457200" indent="-457200">
              <a:lnSpc>
                <a:spcPts val="3262"/>
              </a:lnSpc>
              <a:buFont typeface="Wingdings" charset="2"/>
              <a:buChar char="Ø"/>
            </a:pPr>
            <a:r>
              <a:rPr lang="en-US" sz="3200" b="1" dirty="0" smtClean="0">
                <a:solidFill>
                  <a:srgbClr val="ECEFEB"/>
                </a:solidFill>
                <a:latin typeface="Montserrat Classic" panose="020B0604020202020204" charset="0"/>
              </a:rPr>
              <a:t>Become</a:t>
            </a:r>
            <a:r>
              <a:rPr lang="en-US" sz="3200" dirty="0" smtClean="0">
                <a:solidFill>
                  <a:srgbClr val="ECEFEB"/>
                </a:solidFill>
                <a:latin typeface="Montserrat Classic" panose="020B0604020202020204" charset="0"/>
              </a:rPr>
              <a:t> a Volunteer</a:t>
            </a:r>
          </a:p>
          <a:p>
            <a:pPr marL="457200" indent="-457200">
              <a:lnSpc>
                <a:spcPts val="3262"/>
              </a:lnSpc>
              <a:buFont typeface="Wingdings" charset="2"/>
              <a:buChar char="Ø"/>
            </a:pPr>
            <a:endParaRPr lang="en-US" sz="3200" dirty="0">
              <a:solidFill>
                <a:srgbClr val="ECEFEB"/>
              </a:solidFill>
              <a:latin typeface="Montserrat Classic" panose="020B0604020202020204" charset="0"/>
            </a:endParaRPr>
          </a:p>
          <a:p>
            <a:pPr marL="457200" indent="-457200">
              <a:lnSpc>
                <a:spcPts val="3262"/>
              </a:lnSpc>
              <a:buFont typeface="Wingdings" charset="2"/>
              <a:buChar char="Ø"/>
            </a:pPr>
            <a:r>
              <a:rPr lang="en-US" sz="3200" b="1" dirty="0" smtClean="0">
                <a:solidFill>
                  <a:srgbClr val="ECEFEB"/>
                </a:solidFill>
                <a:latin typeface="Montserrat Classic" panose="020B0604020202020204" charset="0"/>
              </a:rPr>
              <a:t>Donate</a:t>
            </a:r>
            <a:r>
              <a:rPr lang="en-US" sz="3200" dirty="0" smtClean="0">
                <a:solidFill>
                  <a:srgbClr val="ECEFEB"/>
                </a:solidFill>
                <a:latin typeface="Montserrat Classic" panose="020B0604020202020204" charset="0"/>
              </a:rPr>
              <a:t> Supplies</a:t>
            </a:r>
          </a:p>
          <a:p>
            <a:pPr marL="457200" indent="-457200">
              <a:lnSpc>
                <a:spcPts val="3262"/>
              </a:lnSpc>
              <a:buFont typeface="Wingdings" charset="2"/>
              <a:buChar char="Ø"/>
            </a:pPr>
            <a:endParaRPr lang="en-US" sz="3200" dirty="0">
              <a:solidFill>
                <a:srgbClr val="ECEFEB"/>
              </a:solidFill>
              <a:latin typeface="Montserrat Classic" panose="020B0604020202020204" charset="0"/>
            </a:endParaRPr>
          </a:p>
          <a:p>
            <a:pPr marL="457200" indent="-457200">
              <a:lnSpc>
                <a:spcPts val="3262"/>
              </a:lnSpc>
              <a:buFont typeface="Wingdings" charset="2"/>
              <a:buChar char="Ø"/>
            </a:pPr>
            <a:r>
              <a:rPr lang="en-US" sz="3200" b="1" dirty="0" smtClean="0">
                <a:solidFill>
                  <a:srgbClr val="ECEFEB"/>
                </a:solidFill>
                <a:latin typeface="Montserrat Classic" panose="020B0604020202020204" charset="0"/>
              </a:rPr>
              <a:t>Shop</a:t>
            </a:r>
            <a:r>
              <a:rPr lang="en-US" sz="3200" dirty="0" smtClean="0">
                <a:solidFill>
                  <a:srgbClr val="ECEFEB"/>
                </a:solidFill>
                <a:latin typeface="Montserrat Classic" panose="020B0604020202020204" charset="0"/>
              </a:rPr>
              <a:t> at Hope’s</a:t>
            </a:r>
          </a:p>
          <a:p>
            <a:pPr algn="ctr">
              <a:lnSpc>
                <a:spcPts val="3262"/>
              </a:lnSpc>
            </a:pPr>
            <a:endParaRPr lang="en-US" sz="3200" b="1" dirty="0" smtClean="0">
              <a:solidFill>
                <a:srgbClr val="ECEFEB"/>
              </a:solidFill>
              <a:latin typeface="Montserrat Classic" panose="020B0604020202020204" charset="0"/>
            </a:endParaRPr>
          </a:p>
          <a:p>
            <a:pPr algn="ctr">
              <a:lnSpc>
                <a:spcPts val="3262"/>
              </a:lnSpc>
            </a:pPr>
            <a:endParaRPr lang="en-US" sz="3200" b="1" dirty="0">
              <a:solidFill>
                <a:srgbClr val="ECEFEB"/>
              </a:solidFill>
              <a:latin typeface="Montserrat Classic" panose="020B0604020202020204" charset="0"/>
            </a:endParaRPr>
          </a:p>
          <a:p>
            <a:pPr algn="ctr">
              <a:lnSpc>
                <a:spcPts val="3262"/>
              </a:lnSpc>
            </a:pPr>
            <a:r>
              <a:rPr lang="en-US" sz="3200" b="1" dirty="0" err="1" smtClean="0">
                <a:solidFill>
                  <a:srgbClr val="ECEFEB"/>
                </a:solidFill>
                <a:latin typeface="Montserrat Classic" panose="020B0604020202020204" charset="0"/>
              </a:rPr>
              <a:t>Newlifectr.org</a:t>
            </a:r>
            <a:endParaRPr lang="en-US" sz="3200" dirty="0">
              <a:solidFill>
                <a:srgbClr val="ECEFEB"/>
              </a:solidFill>
              <a:latin typeface="Montserrat Classic" panose="020B0604020202020204" charset="0"/>
            </a:endParaRPr>
          </a:p>
          <a:p>
            <a:pPr>
              <a:lnSpc>
                <a:spcPts val="3262"/>
              </a:lnSpc>
            </a:pPr>
            <a:endParaRPr lang="en-US" sz="3200" dirty="0">
              <a:solidFill>
                <a:srgbClr val="ECEFEB"/>
              </a:solidFill>
              <a:latin typeface="Montserrat Classic" panose="020B0604020202020204" charset="0"/>
            </a:endParaRPr>
          </a:p>
          <a:p>
            <a:pPr>
              <a:lnSpc>
                <a:spcPts val="3262"/>
              </a:lnSpc>
            </a:pPr>
            <a:endParaRPr lang="en-US" sz="2800" dirty="0">
              <a:solidFill>
                <a:srgbClr val="ECEFEB"/>
              </a:solidFill>
              <a:latin typeface="Montserrat Class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622" y="3384156"/>
            <a:ext cx="8242788" cy="82296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FE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5800" y="7658100"/>
            <a:ext cx="5486400" cy="245491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077201" y="4076700"/>
            <a:ext cx="11963399" cy="5186287"/>
            <a:chOff x="-2872270" y="1294343"/>
            <a:chExt cx="15549881" cy="6915049"/>
          </a:xfrm>
        </p:grpSpPr>
        <p:sp>
          <p:nvSpPr>
            <p:cNvPr id="6" name="TextBox 6"/>
            <p:cNvSpPr txBox="1"/>
            <p:nvPr/>
          </p:nvSpPr>
          <p:spPr>
            <a:xfrm>
              <a:off x="0" y="2468025"/>
              <a:ext cx="12677611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62"/>
                </a:lnSpc>
              </a:pPr>
              <a:endParaRPr lang="en-US" sz="3200" dirty="0">
                <a:solidFill>
                  <a:srgbClr val="ECEFEB"/>
                </a:solidFill>
                <a:latin typeface="Montserrat Classic" panose="020B060402020202020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2872270" y="2310342"/>
              <a:ext cx="11489085" cy="5899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875"/>
                </a:lnSpc>
              </a:pPr>
              <a:endParaRPr lang="en-US" sz="5500" dirty="0" smtClean="0">
                <a:solidFill>
                  <a:srgbClr val="ECEFEB"/>
                </a:solidFill>
                <a:latin typeface="Montserrat Classic"/>
              </a:endParaRPr>
            </a:p>
            <a:p>
              <a:pPr algn="l">
                <a:lnSpc>
                  <a:spcPts val="6875"/>
                </a:lnSpc>
              </a:pPr>
              <a:r>
                <a:rPr lang="en-US" sz="5500" dirty="0" smtClean="0">
                  <a:solidFill>
                    <a:srgbClr val="ECEFEB"/>
                  </a:solidFill>
                  <a:latin typeface="Montserrat Classic"/>
                </a:rPr>
                <a:t>Questions</a:t>
              </a:r>
              <a:r>
                <a:rPr lang="en-US" sz="5500" dirty="0">
                  <a:solidFill>
                    <a:srgbClr val="ECEFEB"/>
                  </a:solidFill>
                  <a:latin typeface="Montserrat Classic"/>
                </a:rPr>
                <a:t>?</a:t>
              </a:r>
            </a:p>
            <a:p>
              <a:pPr algn="l">
                <a:lnSpc>
                  <a:spcPts val="6875"/>
                </a:lnSpc>
              </a:pPr>
              <a:endParaRPr lang="en-US" sz="5500" dirty="0">
                <a:solidFill>
                  <a:srgbClr val="ECEFEB"/>
                </a:solidFill>
                <a:latin typeface="Montserrat Classic"/>
              </a:endParaRPr>
            </a:p>
            <a:p>
              <a:pPr algn="r">
                <a:lnSpc>
                  <a:spcPts val="6875"/>
                </a:lnSpc>
              </a:pPr>
              <a:r>
                <a:rPr lang="en-US" sz="3600" dirty="0" smtClean="0">
                  <a:solidFill>
                    <a:srgbClr val="ECEFEB"/>
                  </a:solidFill>
                  <a:latin typeface="Montserrat Classic"/>
                </a:rPr>
                <a:t>Big thanks to Priyanka Miller </a:t>
              </a:r>
            </a:p>
            <a:p>
              <a:pPr algn="r">
                <a:lnSpc>
                  <a:spcPts val="6875"/>
                </a:lnSpc>
              </a:pPr>
              <a:r>
                <a:rPr lang="en-US" sz="3600" dirty="0" smtClean="0">
                  <a:solidFill>
                    <a:srgbClr val="ECEFEB"/>
                  </a:solidFill>
                  <a:latin typeface="Montserrat Classic"/>
                </a:rPr>
                <a:t>and all NLC board members!</a:t>
              </a:r>
              <a:endParaRPr lang="en-US" sz="3600" dirty="0">
                <a:solidFill>
                  <a:srgbClr val="ECEFEB"/>
                </a:solidFill>
                <a:latin typeface="Montserrat Classic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294343"/>
              <a:ext cx="11599644" cy="801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75"/>
                </a:lnSpc>
              </a:pPr>
              <a:endParaRPr lang="en-US" sz="3500" spc="175" dirty="0">
                <a:solidFill>
                  <a:srgbClr val="ECEFEB"/>
                </a:solidFill>
                <a:latin typeface="Montserrat"/>
              </a:endParaRPr>
            </a:p>
          </p:txBody>
        </p:sp>
      </p:grpSp>
      <p:sp>
        <p:nvSpPr>
          <p:cNvPr id="11" name="TextBox 7"/>
          <p:cNvSpPr txBox="1"/>
          <p:nvPr/>
        </p:nvSpPr>
        <p:spPr>
          <a:xfrm>
            <a:off x="1066800" y="532675"/>
            <a:ext cx="6705600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75"/>
              </a:lnSpc>
            </a:pPr>
            <a:r>
              <a:rPr lang="en-US" sz="5500" dirty="0" smtClean="0">
                <a:solidFill>
                  <a:srgbClr val="ECEFEB"/>
                </a:solidFill>
                <a:latin typeface="Montserrat Classic"/>
              </a:rPr>
              <a:t>Get Help Now,</a:t>
            </a:r>
          </a:p>
          <a:p>
            <a:pPr algn="l">
              <a:lnSpc>
                <a:spcPts val="6875"/>
              </a:lnSpc>
            </a:pPr>
            <a:r>
              <a:rPr lang="en-US" sz="5500" dirty="0" smtClean="0">
                <a:solidFill>
                  <a:srgbClr val="ECEFEB"/>
                </a:solidFill>
                <a:latin typeface="Montserrat Classic"/>
              </a:rPr>
              <a:t>Please Share!</a:t>
            </a:r>
            <a:endParaRPr lang="en-US" sz="5500" dirty="0">
              <a:solidFill>
                <a:srgbClr val="ECEFEB"/>
              </a:solidFill>
              <a:latin typeface="Montserrat Classic"/>
            </a:endParaRPr>
          </a:p>
          <a:p>
            <a:pPr algn="r">
              <a:lnSpc>
                <a:spcPts val="6875"/>
              </a:lnSpc>
            </a:pPr>
            <a:r>
              <a:rPr lang="en-US" sz="3600" dirty="0" smtClean="0">
                <a:solidFill>
                  <a:srgbClr val="ECEFEB"/>
                </a:solidFill>
                <a:latin typeface="Montserrat Classic"/>
              </a:rPr>
              <a:t>24/7 </a:t>
            </a:r>
            <a:r>
              <a:rPr lang="is-IS" sz="3600" dirty="0">
                <a:solidFill>
                  <a:srgbClr val="ECEFEB"/>
                </a:solidFill>
                <a:latin typeface="Montserrat Classic"/>
              </a:rPr>
              <a:t>(623) </a:t>
            </a:r>
            <a:r>
              <a:rPr lang="is-IS" sz="3600" dirty="0" smtClean="0">
                <a:solidFill>
                  <a:srgbClr val="ECEFEB"/>
                </a:solidFill>
                <a:latin typeface="Montserrat Classic"/>
              </a:rPr>
              <a:t>932-4404</a:t>
            </a:r>
          </a:p>
          <a:p>
            <a:pPr algn="r">
              <a:lnSpc>
                <a:spcPts val="6875"/>
              </a:lnSpc>
            </a:pPr>
            <a:r>
              <a:rPr lang="en-US" sz="3600" dirty="0">
                <a:solidFill>
                  <a:srgbClr val="ECEFEB"/>
                </a:solidFill>
                <a:latin typeface="Montserrat Classic"/>
              </a:rPr>
              <a:t>Facebook: @</a:t>
            </a:r>
            <a:r>
              <a:rPr lang="en-US" sz="3600" dirty="0" err="1">
                <a:solidFill>
                  <a:srgbClr val="ECEFEB"/>
                </a:solidFill>
                <a:latin typeface="Montserrat Classic"/>
              </a:rPr>
              <a:t>NewLifeCtr</a:t>
            </a:r>
            <a:endParaRPr lang="en-US" sz="3600" dirty="0">
              <a:solidFill>
                <a:srgbClr val="ECEFEB"/>
              </a:solidFill>
              <a:latin typeface="Montserrat Classic"/>
            </a:endParaRPr>
          </a:p>
        </p:txBody>
      </p:sp>
    </p:spTree>
    <p:extLst>
      <p:ext uri="{BB962C8B-B14F-4D97-AF65-F5344CB8AC3E}">
        <p14:creationId xmlns:p14="http://schemas.microsoft.com/office/powerpoint/2010/main" val="21561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73303" y="1900125"/>
            <a:ext cx="12941394" cy="6021359"/>
            <a:chOff x="0" y="0"/>
            <a:chExt cx="17255192" cy="8028478"/>
          </a:xfrm>
          <a:solidFill>
            <a:schemeClr val="bg1"/>
          </a:solidFill>
        </p:grpSpPr>
        <p:sp>
          <p:nvSpPr>
            <p:cNvPr id="3" name="AutoShape 3"/>
            <p:cNvSpPr/>
            <p:nvPr/>
          </p:nvSpPr>
          <p:spPr>
            <a:xfrm>
              <a:off x="0" y="0"/>
              <a:ext cx="17255192" cy="8028478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99800" y="2413151"/>
              <a:ext cx="15255591" cy="182938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50"/>
                </a:lnSpc>
              </a:pPr>
              <a:endParaRPr lang="en-US" sz="9000" dirty="0">
                <a:solidFill>
                  <a:srgbClr val="ECEFEB"/>
                </a:solidFill>
                <a:latin typeface="Montserra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110224" y="6749958"/>
              <a:ext cx="13034744" cy="644108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0"/>
                </a:lnSpc>
              </a:pPr>
              <a:endParaRPr lang="en-US" sz="2800" dirty="0">
                <a:solidFill>
                  <a:srgbClr val="ECEFEB"/>
                </a:solidFill>
                <a:latin typeface="Montserra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40324" y="1156092"/>
              <a:ext cx="13974544" cy="7250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40"/>
                </a:lnSpc>
              </a:pPr>
              <a:endParaRPr lang="en-US" sz="3200" spc="384" dirty="0">
                <a:solidFill>
                  <a:srgbClr val="ECEFEB"/>
                </a:solidFill>
                <a:latin typeface="Montserrat"/>
              </a:endParaRPr>
            </a:p>
          </p:txBody>
        </p:sp>
      </p:grp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C4483BF-8F98-45B5-A88F-C3F8E9996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24316"/>
            <a:ext cx="13456909" cy="60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622" y="3384156"/>
            <a:ext cx="8242788" cy="82296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FE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99458"/>
            <a:ext cx="6792780" cy="679278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077200" y="1496895"/>
            <a:ext cx="9982200" cy="5080739"/>
            <a:chOff x="0" y="624259"/>
            <a:chExt cx="12677611" cy="6774317"/>
          </a:xfrm>
        </p:grpSpPr>
        <p:sp>
          <p:nvSpPr>
            <p:cNvPr id="6" name="TextBox 6"/>
            <p:cNvSpPr txBox="1"/>
            <p:nvPr/>
          </p:nvSpPr>
          <p:spPr>
            <a:xfrm>
              <a:off x="0" y="2468026"/>
              <a:ext cx="12677611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ts val="326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lang="en-US" sz="3200" dirty="0" smtClean="0">
                <a:solidFill>
                  <a:srgbClr val="ECEFEB"/>
                </a:solidFill>
                <a:latin typeface="Montserrat Classic" panose="020B060402020202020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294343"/>
              <a:ext cx="11599644" cy="6104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75"/>
                </a:lnSpc>
              </a:pPr>
              <a:endParaRPr lang="en-US" sz="3500" spc="175" dirty="0" smtClean="0">
                <a:solidFill>
                  <a:srgbClr val="ECEFEB"/>
                </a:solidFill>
                <a:latin typeface="Montserrat"/>
              </a:endParaRPr>
            </a:p>
            <a:p>
              <a:pPr algn="l">
                <a:lnSpc>
                  <a:spcPts val="5075"/>
                </a:lnSpc>
              </a:pPr>
              <a:endParaRPr lang="en-US" sz="3500" spc="175" dirty="0">
                <a:solidFill>
                  <a:srgbClr val="ECEFEB"/>
                </a:solidFill>
                <a:latin typeface="Montserrat"/>
              </a:endParaRPr>
            </a:p>
            <a:p>
              <a:pPr marL="457200" indent="-457200" algn="l">
                <a:lnSpc>
                  <a:spcPts val="5075"/>
                </a:lnSpc>
                <a:buFont typeface="Arial" charset="0"/>
                <a:buChar char="•"/>
              </a:pPr>
              <a:r>
                <a:rPr lang="en-US" sz="3500" spc="175" dirty="0" smtClean="0">
                  <a:solidFill>
                    <a:srgbClr val="ECEFEB"/>
                  </a:solidFill>
                  <a:latin typeface="Montserrat"/>
                </a:rPr>
                <a:t>Chicago Native</a:t>
              </a:r>
            </a:p>
            <a:p>
              <a:pPr marL="457200" indent="-457200" algn="l">
                <a:lnSpc>
                  <a:spcPts val="5075"/>
                </a:lnSpc>
                <a:buFont typeface="Arial" charset="0"/>
                <a:buChar char="•"/>
              </a:pPr>
              <a:endParaRPr lang="en-US" sz="3500" spc="175" dirty="0">
                <a:solidFill>
                  <a:srgbClr val="ECEFEB"/>
                </a:solidFill>
                <a:latin typeface="Montserrat"/>
              </a:endParaRPr>
            </a:p>
            <a:p>
              <a:pPr marL="457200" indent="-457200" algn="l">
                <a:lnSpc>
                  <a:spcPts val="5075"/>
                </a:lnSpc>
                <a:buFont typeface="Arial" charset="0"/>
                <a:buChar char="•"/>
              </a:pPr>
              <a:r>
                <a:rPr lang="en-US" sz="3500" spc="175" dirty="0" smtClean="0">
                  <a:solidFill>
                    <a:srgbClr val="ECEFEB"/>
                  </a:solidFill>
                  <a:latin typeface="Montserrat"/>
                </a:rPr>
                <a:t>Direct Service, Policy, Government </a:t>
              </a:r>
            </a:p>
            <a:p>
              <a:pPr marL="457200" indent="-457200" algn="l">
                <a:lnSpc>
                  <a:spcPts val="5075"/>
                </a:lnSpc>
                <a:buFont typeface="Arial" charset="0"/>
                <a:buChar char="•"/>
              </a:pPr>
              <a:endParaRPr lang="en-US" sz="3500" spc="175" dirty="0">
                <a:solidFill>
                  <a:srgbClr val="ECEFEB"/>
                </a:solidFill>
                <a:latin typeface="Montserrat"/>
              </a:endParaRPr>
            </a:p>
            <a:p>
              <a:pPr marL="457200" indent="-457200" algn="l">
                <a:lnSpc>
                  <a:spcPts val="5075"/>
                </a:lnSpc>
                <a:buFont typeface="Arial" charset="0"/>
                <a:buChar char="•"/>
              </a:pPr>
              <a:r>
                <a:rPr lang="en-US" sz="3500" spc="175" dirty="0" smtClean="0">
                  <a:solidFill>
                    <a:srgbClr val="ECEFEB"/>
                  </a:solidFill>
                  <a:latin typeface="Montserrat"/>
                </a:rPr>
                <a:t>First Femal</a:t>
              </a:r>
              <a:r>
                <a:rPr lang="en-US" sz="3500" spc="175" dirty="0" smtClean="0">
                  <a:solidFill>
                    <a:srgbClr val="ECEFEB"/>
                  </a:solidFill>
                  <a:latin typeface="Montserrat"/>
                </a:rPr>
                <a:t>e CEO of New Life Center </a:t>
              </a:r>
              <a:endParaRPr lang="en-US" sz="3500" spc="175" dirty="0">
                <a:solidFill>
                  <a:srgbClr val="ECEFEB"/>
                </a:solidFill>
                <a:latin typeface="Montserrat"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533400" y="624259"/>
              <a:ext cx="11610811" cy="1105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75"/>
                </a:lnSpc>
              </a:pPr>
              <a:r>
                <a:rPr lang="en-US" sz="5500" dirty="0" smtClean="0">
                  <a:solidFill>
                    <a:srgbClr val="ECEFEB"/>
                  </a:solidFill>
                  <a:latin typeface="Montserrat Classic"/>
                </a:rPr>
                <a:t>A little bit about Myriah</a:t>
              </a:r>
              <a:endParaRPr lang="en-US" sz="5500" dirty="0">
                <a:solidFill>
                  <a:srgbClr val="ECEFEB"/>
                </a:solidFill>
                <a:latin typeface="Montserrat Class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60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828647"/>
            <a:ext cx="4791034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40"/>
              </a:lnSpc>
            </a:pPr>
            <a:r>
              <a:rPr lang="en-US" sz="3600" dirty="0">
                <a:solidFill>
                  <a:srgbClr val="FFFFFF"/>
                </a:solidFill>
                <a:latin typeface="Montserrat Light Bold"/>
              </a:rPr>
              <a:t>Vision and Mission</a:t>
            </a:r>
          </a:p>
          <a:p>
            <a:pPr algn="r">
              <a:lnSpc>
                <a:spcPts val="3640"/>
              </a:lnSpc>
            </a:pPr>
            <a:endParaRPr lang="en-US" sz="3600" dirty="0">
              <a:solidFill>
                <a:srgbClr val="FFFFFF"/>
              </a:solidFill>
              <a:latin typeface="Montserrat Light Bold"/>
            </a:endParaRPr>
          </a:p>
          <a:p>
            <a:pPr algn="r">
              <a:lnSpc>
                <a:spcPts val="3640"/>
              </a:lnSpc>
            </a:pPr>
            <a:endParaRPr lang="en-US" sz="3600" dirty="0">
              <a:solidFill>
                <a:srgbClr val="FFFFFF"/>
              </a:solidFill>
              <a:latin typeface="Montserrat Light Bold"/>
            </a:endParaRPr>
          </a:p>
          <a:p>
            <a:pPr algn="r">
              <a:lnSpc>
                <a:spcPts val="3640"/>
              </a:lnSpc>
            </a:pPr>
            <a:r>
              <a:rPr lang="en-US" sz="3600" dirty="0">
                <a:solidFill>
                  <a:srgbClr val="FFFFFF"/>
                </a:solidFill>
                <a:latin typeface="Montserrat Light Bold"/>
              </a:rPr>
              <a:t>History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4178185"/>
            <a:ext cx="4791034" cy="1384995"/>
            <a:chOff x="0" y="-19051"/>
            <a:chExt cx="6388046" cy="1846659"/>
          </a:xfrm>
        </p:grpSpPr>
        <p:sp>
          <p:nvSpPr>
            <p:cNvPr id="6" name="TextBox 6"/>
            <p:cNvSpPr txBox="1"/>
            <p:nvPr/>
          </p:nvSpPr>
          <p:spPr>
            <a:xfrm>
              <a:off x="0" y="-19051"/>
              <a:ext cx="6388046" cy="1846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endParaRPr lang="en-US" sz="2800" dirty="0">
                <a:solidFill>
                  <a:srgbClr val="FFFFFF"/>
                </a:solidFill>
                <a:latin typeface="Montserrat Light Bold"/>
              </a:endParaRPr>
            </a:p>
            <a:p>
              <a:pPr algn="r">
                <a:lnSpc>
                  <a:spcPts val="3640"/>
                </a:lnSpc>
              </a:pPr>
              <a:endParaRPr lang="en-US" sz="2800" dirty="0">
                <a:solidFill>
                  <a:srgbClr val="FFFFFF"/>
                </a:solidFill>
                <a:latin typeface="Montserrat Light Bold"/>
              </a:endParaRPr>
            </a:p>
            <a:p>
              <a:pPr algn="r">
                <a:lnSpc>
                  <a:spcPts val="3640"/>
                </a:lnSpc>
              </a:pPr>
              <a:r>
                <a:rPr lang="en-US" sz="3600" dirty="0" smtClean="0">
                  <a:solidFill>
                    <a:srgbClr val="FFFFFF"/>
                  </a:solidFill>
                  <a:latin typeface="Montserrat Light Bold"/>
                </a:rPr>
                <a:t>What is DV</a:t>
              </a:r>
              <a:endParaRPr lang="en-US" sz="3600" dirty="0">
                <a:solidFill>
                  <a:srgbClr val="FFFFFF"/>
                </a:solidFill>
                <a:latin typeface="Montserrat Light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56851"/>
              <a:ext cx="6388046" cy="515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Montserrat Light"/>
                </a:rPr>
                <a:t>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59947" y="8420100"/>
            <a:ext cx="5667334" cy="1268636"/>
            <a:chOff x="-558800" y="-19051"/>
            <a:chExt cx="6946846" cy="1691514"/>
          </a:xfrm>
        </p:grpSpPr>
        <p:sp>
          <p:nvSpPr>
            <p:cNvPr id="9" name="TextBox 9"/>
            <p:cNvSpPr txBox="1"/>
            <p:nvPr/>
          </p:nvSpPr>
          <p:spPr>
            <a:xfrm>
              <a:off x="-558800" y="-19051"/>
              <a:ext cx="6946846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3600" dirty="0" smtClean="0">
                  <a:solidFill>
                    <a:srgbClr val="FFFFFF"/>
                  </a:solidFill>
                  <a:latin typeface="Montserrat Light Bold"/>
                </a:rPr>
                <a:t>How to Help</a:t>
              </a:r>
              <a:endParaRPr lang="en-US" sz="3600" dirty="0">
                <a:solidFill>
                  <a:srgbClr val="FFFFFF"/>
                </a:solidFill>
                <a:latin typeface="Montserrat Light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156851"/>
              <a:ext cx="6388046" cy="515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endParaRPr lang="en-US" sz="2400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7992841" y="-494579"/>
            <a:ext cx="48236" cy="1127615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2" name="Group 12"/>
          <p:cNvGrpSpPr/>
          <p:nvPr/>
        </p:nvGrpSpPr>
        <p:grpSpPr>
          <a:xfrm>
            <a:off x="8490064" y="4021707"/>
            <a:ext cx="8769238" cy="2381358"/>
            <a:chOff x="-3021067" y="839536"/>
            <a:chExt cx="11692317" cy="3175143"/>
          </a:xfrm>
        </p:grpSpPr>
        <p:sp>
          <p:nvSpPr>
            <p:cNvPr id="13" name="TextBox 13"/>
            <p:cNvSpPr txBox="1"/>
            <p:nvPr/>
          </p:nvSpPr>
          <p:spPr>
            <a:xfrm>
              <a:off x="-3021067" y="839536"/>
              <a:ext cx="9804399" cy="2516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7680"/>
                </a:lnSpc>
              </a:pPr>
              <a:r>
                <a:rPr lang="en-US" sz="6400" spc="128" dirty="0">
                  <a:solidFill>
                    <a:srgbClr val="FFFFFF"/>
                  </a:solidFill>
                  <a:latin typeface="Montserrat Classic Bold"/>
                </a:rPr>
                <a:t>New Life Center</a:t>
              </a:r>
            </a:p>
            <a:p>
              <a:pPr algn="r">
                <a:lnSpc>
                  <a:spcPts val="7680"/>
                </a:lnSpc>
              </a:pPr>
              <a:r>
                <a:rPr lang="en-US" sz="6400" spc="128" dirty="0">
                  <a:solidFill>
                    <a:srgbClr val="FFFFFF"/>
                  </a:solidFill>
                  <a:latin typeface="Montserrat Classic Bold"/>
                </a:rPr>
                <a:t>(NLC)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865636" y="3355866"/>
              <a:ext cx="9536886" cy="6588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4200"/>
                </a:lnSpc>
              </a:pPr>
              <a:endParaRPr lang="en-US" sz="3000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7782636" y="2549405"/>
            <a:ext cx="468648" cy="14621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6" name="AutoShape 16"/>
          <p:cNvSpPr/>
          <p:nvPr/>
        </p:nvSpPr>
        <p:spPr>
          <a:xfrm>
            <a:off x="7782636" y="5013243"/>
            <a:ext cx="468648" cy="14621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7" name="AutoShape 17"/>
          <p:cNvSpPr/>
          <p:nvPr/>
        </p:nvSpPr>
        <p:spPr>
          <a:xfrm>
            <a:off x="7782636" y="7591381"/>
            <a:ext cx="468648" cy="14621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8" name="Group 8"/>
          <p:cNvGrpSpPr/>
          <p:nvPr/>
        </p:nvGrpSpPr>
        <p:grpSpPr>
          <a:xfrm>
            <a:off x="304800" y="6908723"/>
            <a:ext cx="5667334" cy="1268636"/>
            <a:chOff x="-558800" y="-19051"/>
            <a:chExt cx="6946846" cy="1691514"/>
          </a:xfrm>
        </p:grpSpPr>
        <p:sp>
          <p:nvSpPr>
            <p:cNvPr id="19" name="TextBox 9"/>
            <p:cNvSpPr txBox="1"/>
            <p:nvPr/>
          </p:nvSpPr>
          <p:spPr>
            <a:xfrm>
              <a:off x="-558800" y="-19051"/>
              <a:ext cx="6946846" cy="6155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3600" dirty="0" smtClean="0">
                  <a:solidFill>
                    <a:srgbClr val="FFFFFF"/>
                  </a:solidFill>
                  <a:latin typeface="Montserrat Light Bold"/>
                </a:rPr>
                <a:t>Our Programs</a:t>
              </a:r>
              <a:endParaRPr lang="en-US" sz="3600" dirty="0">
                <a:solidFill>
                  <a:srgbClr val="FFFFFF"/>
                </a:solidFill>
                <a:latin typeface="Montserrat Light Bold"/>
              </a:endParaRPr>
            </a:p>
          </p:txBody>
        </p:sp>
        <p:sp>
          <p:nvSpPr>
            <p:cNvPr id="20" name="TextBox 10"/>
            <p:cNvSpPr txBox="1"/>
            <p:nvPr/>
          </p:nvSpPr>
          <p:spPr>
            <a:xfrm>
              <a:off x="0" y="1156851"/>
              <a:ext cx="6388046" cy="515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59"/>
                </a:lnSpc>
              </a:pPr>
              <a:endParaRPr lang="en-US" sz="2400" dirty="0">
                <a:solidFill>
                  <a:srgbClr val="FFFFFF"/>
                </a:solidFill>
                <a:latin typeface="Montserrat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112087"/>
            <a:ext cx="468648" cy="146213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752600" y="1866900"/>
            <a:ext cx="10509976" cy="5123238"/>
            <a:chOff x="0" y="0"/>
            <a:chExt cx="14013302" cy="6830983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4013302" cy="1199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 spc="128" dirty="0">
                  <a:solidFill>
                    <a:srgbClr val="FFFFFF"/>
                  </a:solidFill>
                  <a:latin typeface="Montserrat Classic Bold"/>
                </a:rPr>
                <a:t>NLC Vision and Mission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42124"/>
              <a:ext cx="13306377" cy="4888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r>
                <a:rPr lang="en-US" sz="3600" dirty="0" smtClean="0">
                  <a:solidFill>
                    <a:srgbClr val="FFFFFF"/>
                  </a:solidFill>
                  <a:latin typeface="Montserrat Light Bold"/>
                </a:rPr>
                <a:t>Vision:</a:t>
              </a:r>
              <a:endParaRPr lang="en-US" sz="3600" dirty="0">
                <a:solidFill>
                  <a:srgbClr val="FFFFFF"/>
                </a:solidFill>
                <a:latin typeface="Montserrat Light Bold"/>
              </a:endParaRPr>
            </a:p>
            <a:p>
              <a:pPr>
                <a:lnSpc>
                  <a:spcPts val="3640"/>
                </a:lnSpc>
              </a:pPr>
              <a:r>
                <a:rPr lang="en-US" sz="3600" dirty="0">
                  <a:solidFill>
                    <a:srgbClr val="FFFFFF"/>
                  </a:solidFill>
                  <a:latin typeface="Montserrat Light Bold"/>
                </a:rPr>
                <a:t>Creating an Arizona where all live free from domestic and sexual violence</a:t>
              </a:r>
            </a:p>
            <a:p>
              <a:pPr>
                <a:lnSpc>
                  <a:spcPts val="3640"/>
                </a:lnSpc>
              </a:pPr>
              <a:endParaRPr lang="en-US" sz="3600" dirty="0">
                <a:solidFill>
                  <a:srgbClr val="FFFFFF"/>
                </a:solidFill>
                <a:latin typeface="Montserrat Light Bold"/>
              </a:endParaRPr>
            </a:p>
            <a:p>
              <a:pPr>
                <a:lnSpc>
                  <a:spcPts val="3640"/>
                </a:lnSpc>
              </a:pPr>
              <a:r>
                <a:rPr lang="en-US" sz="3600" dirty="0" smtClean="0">
                  <a:solidFill>
                    <a:srgbClr val="FFFFFF"/>
                  </a:solidFill>
                  <a:latin typeface="Montserrat Light Bold"/>
                </a:rPr>
                <a:t>Mission:</a:t>
              </a:r>
              <a:endParaRPr lang="en-US" sz="3600" dirty="0">
                <a:solidFill>
                  <a:srgbClr val="FFFFFF"/>
                </a:solidFill>
                <a:latin typeface="Montserrat Light Bold"/>
              </a:endParaRPr>
            </a:p>
            <a:p>
              <a:pPr>
                <a:lnSpc>
                  <a:spcPts val="3640"/>
                </a:lnSpc>
              </a:pPr>
              <a:r>
                <a:rPr lang="en-US" sz="3600" dirty="0">
                  <a:solidFill>
                    <a:srgbClr val="FFFFFF"/>
                  </a:solidFill>
                  <a:latin typeface="Montserrat Light Bold"/>
                </a:rPr>
                <a:t>Helping eliminate domestic and sexual violence through support services, education, and expertise</a:t>
              </a:r>
            </a:p>
            <a:p>
              <a:pPr>
                <a:lnSpc>
                  <a:spcPts val="3640"/>
                </a:lnSpc>
              </a:pPr>
              <a:endParaRPr lang="en-US" sz="2800" dirty="0">
                <a:solidFill>
                  <a:srgbClr val="FFFFFF"/>
                </a:solidFill>
                <a:latin typeface="Montserrat Light Bold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4377737" y="-518929"/>
            <a:ext cx="4335102" cy="11871079"/>
          </a:xfrm>
          <a:prstGeom prst="rect">
            <a:avLst/>
          </a:prstGeom>
          <a:solidFill>
            <a:srgbClr val="FFFFFF">
              <a:alpha val="4705"/>
            </a:srgb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47386" y="1028700"/>
            <a:ext cx="10509976" cy="9009713"/>
            <a:chOff x="0" y="0"/>
            <a:chExt cx="14013302" cy="8592338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4013302" cy="2516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 spc="128" dirty="0">
                  <a:solidFill>
                    <a:srgbClr val="FFFFFF"/>
                  </a:solidFill>
                  <a:latin typeface="Montserrat Classic Bold"/>
                </a:rPr>
                <a:t>History of NLC</a:t>
              </a:r>
            </a:p>
            <a:p>
              <a:pPr>
                <a:lnSpc>
                  <a:spcPts val="7680"/>
                </a:lnSpc>
              </a:pPr>
              <a:endParaRPr lang="en-US" sz="6400" spc="128" dirty="0">
                <a:solidFill>
                  <a:srgbClr val="FFFFFF"/>
                </a:solidFill>
                <a:latin typeface="Montserrat Classic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371776"/>
              <a:ext cx="13306377" cy="7220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rgbClr val="FFFFFF"/>
                  </a:solidFill>
                  <a:latin typeface="Montserrat Light Bold"/>
                </a:rPr>
                <a:t>Founded in  Litchfield, AZ in 1991</a:t>
              </a:r>
            </a:p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rgbClr val="FFFFFF"/>
                  </a:solidFill>
                  <a:latin typeface="Montserrat Light Bold"/>
                </a:rPr>
                <a:t>Largest Domestic Violence Shelter in the State</a:t>
              </a:r>
            </a:p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rgbClr val="FFFFFF"/>
                  </a:solidFill>
                  <a:latin typeface="Montserrat Light Bold"/>
                </a:rPr>
                <a:t>Majority of our residents are children</a:t>
              </a:r>
            </a:p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rgbClr val="FFFFFF"/>
                  </a:solidFill>
                  <a:latin typeface="Montserrat Light Bold"/>
                </a:rPr>
                <a:t>Achieved dual status in 2018</a:t>
              </a:r>
            </a:p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rgbClr val="FFFFFF"/>
                  </a:solidFill>
                  <a:latin typeface="Montserrat Light Bold"/>
                </a:rPr>
                <a:t>Trauma informed agency</a:t>
              </a:r>
            </a:p>
            <a:p>
              <a:pPr marL="457200" indent="-4572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rgbClr val="FFFFFF"/>
                  </a:solidFill>
                  <a:latin typeface="Montserrat Light Bold"/>
                </a:rPr>
                <a:t>Multidisciplinary Team Player</a:t>
              </a:r>
            </a:p>
            <a:p>
              <a:pPr>
                <a:lnSpc>
                  <a:spcPts val="3640"/>
                </a:lnSpc>
              </a:pPr>
              <a:endParaRPr lang="en-US" sz="2800" dirty="0">
                <a:solidFill>
                  <a:srgbClr val="FFFFFF"/>
                </a:solidFill>
                <a:latin typeface="Montserrat Light Bold"/>
              </a:endParaRPr>
            </a:p>
            <a:p>
              <a:pPr marL="457200" indent="-457200">
                <a:lnSpc>
                  <a:spcPts val="3640"/>
                </a:lnSpc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FFFF"/>
                </a:solidFill>
                <a:latin typeface="Montserrat Light Bold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14377737" y="-518929"/>
            <a:ext cx="4335102" cy="11871079"/>
          </a:xfrm>
          <a:prstGeom prst="rect">
            <a:avLst/>
          </a:prstGeom>
          <a:solidFill>
            <a:srgbClr val="FFFFFF">
              <a:alpha val="4705"/>
            </a:srgbClr>
          </a:solidFill>
        </p:spPr>
      </p:sp>
    </p:spTree>
    <p:extLst>
      <p:ext uri="{BB962C8B-B14F-4D97-AF65-F5344CB8AC3E}">
        <p14:creationId xmlns:p14="http://schemas.microsoft.com/office/powerpoint/2010/main" val="37756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786" b="778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73302" y="2306740"/>
            <a:ext cx="12941394" cy="6486751"/>
            <a:chOff x="-1" y="542153"/>
            <a:chExt cx="17255192" cy="8649001"/>
          </a:xfrm>
        </p:grpSpPr>
        <p:sp>
          <p:nvSpPr>
            <p:cNvPr id="3" name="AutoShape 3"/>
            <p:cNvSpPr/>
            <p:nvPr/>
          </p:nvSpPr>
          <p:spPr>
            <a:xfrm>
              <a:off x="-1" y="542153"/>
              <a:ext cx="17255192" cy="8649001"/>
            </a:xfrm>
            <a:prstGeom prst="rect">
              <a:avLst/>
            </a:prstGeom>
            <a:solidFill>
              <a:srgbClr val="5D5491">
                <a:alpha val="8470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999800" y="2413152"/>
              <a:ext cx="15255591" cy="3741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50"/>
                </a:lnSpc>
              </a:pPr>
              <a:r>
                <a:rPr lang="en-US" sz="9000" dirty="0" smtClean="0">
                  <a:solidFill>
                    <a:srgbClr val="ECEFEB"/>
                  </a:solidFill>
                  <a:latin typeface="Montserrat"/>
                </a:rPr>
                <a:t>Domestic Violence </a:t>
              </a:r>
            </a:p>
            <a:p>
              <a:pPr algn="ctr">
                <a:lnSpc>
                  <a:spcPts val="11250"/>
                </a:lnSpc>
              </a:pPr>
              <a:r>
                <a:rPr lang="en-US" sz="9000" dirty="0" smtClean="0">
                  <a:solidFill>
                    <a:srgbClr val="ECEFEB"/>
                  </a:solidFill>
                  <a:latin typeface="Montserrat"/>
                </a:rPr>
                <a:t>101</a:t>
              </a:r>
              <a:endParaRPr lang="en-US" sz="9000" dirty="0">
                <a:solidFill>
                  <a:srgbClr val="ECEFEB"/>
                </a:solidFill>
                <a:latin typeface="Montserra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110224" y="6749958"/>
              <a:ext cx="13034744" cy="644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0"/>
                </a:lnSpc>
              </a:pPr>
              <a:endParaRPr lang="en-US" sz="2800" dirty="0">
                <a:solidFill>
                  <a:srgbClr val="ECEFEB"/>
                </a:solidFill>
                <a:latin typeface="Montserra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40324" y="1156092"/>
              <a:ext cx="13974544" cy="7250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40"/>
                </a:lnSpc>
              </a:pPr>
              <a:endParaRPr lang="en-US" sz="3200" spc="384" dirty="0">
                <a:solidFill>
                  <a:srgbClr val="ECEFEB"/>
                </a:solidFill>
                <a:latin typeface="Montserra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112087"/>
            <a:ext cx="468648" cy="14621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3867761" y="4076700"/>
            <a:ext cx="10509976" cy="5973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Montserrat Light Bold"/>
              </a:rPr>
              <a:t>Domestic violence is a pattern of </a:t>
            </a:r>
            <a:r>
              <a:rPr lang="en-US" sz="3600" dirty="0">
                <a:solidFill>
                  <a:srgbClr val="FFFFFF"/>
                </a:solidFill>
                <a:latin typeface="Montserrat Light Bold"/>
              </a:rPr>
              <a:t>abusive behaviors in any intimate or family relationship that are used to gain and maintain power and control over another intimate/non intimate partner.</a:t>
            </a:r>
          </a:p>
          <a:p>
            <a:pPr marL="0" lvl="2">
              <a:lnSpc>
                <a:spcPts val="3640"/>
              </a:lnSpc>
            </a:pPr>
            <a:endParaRPr lang="en-US" sz="3600" dirty="0">
              <a:solidFill>
                <a:srgbClr val="FFFFFF"/>
              </a:solidFill>
              <a:latin typeface="Montserrat Light Bold"/>
            </a:endParaRPr>
          </a:p>
          <a:p>
            <a:pPr>
              <a:lnSpc>
                <a:spcPts val="3640"/>
              </a:lnSpc>
            </a:pPr>
            <a:endParaRPr lang="en-US" sz="2800" dirty="0">
              <a:solidFill>
                <a:srgbClr val="FFFFFF"/>
              </a:solidFill>
              <a:latin typeface="Montserrat Light Bold"/>
            </a:endParaRPr>
          </a:p>
          <a:p>
            <a:pPr marL="400050" lvl="2" indent="0">
              <a:buNone/>
            </a:pPr>
            <a:endParaRPr lang="en-US" sz="4800" dirty="0" smtClean="0">
              <a:solidFill>
                <a:schemeClr val="bg1"/>
              </a:solidFill>
            </a:endParaRPr>
          </a:p>
          <a:p>
            <a:pPr>
              <a:lnSpc>
                <a:spcPts val="7680"/>
              </a:lnSpc>
            </a:pPr>
            <a:endParaRPr lang="en-US" sz="5400" spc="128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4377737" y="-518929"/>
            <a:ext cx="4335102" cy="11871079"/>
          </a:xfrm>
          <a:prstGeom prst="rect">
            <a:avLst/>
          </a:prstGeom>
          <a:solidFill>
            <a:srgbClr val="FFFFFF">
              <a:alpha val="4705"/>
            </a:srgbClr>
          </a:solidFill>
        </p:spPr>
      </p:sp>
      <p:sp>
        <p:nvSpPr>
          <p:cNvPr id="7" name="TextBox 6"/>
          <p:cNvSpPr txBox="1"/>
          <p:nvPr/>
        </p:nvSpPr>
        <p:spPr>
          <a:xfrm>
            <a:off x="1018067" y="952500"/>
            <a:ext cx="9701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FF"/>
                </a:solidFill>
                <a:latin typeface="Montserrat Light Bold"/>
              </a:rPr>
              <a:t>What is </a:t>
            </a:r>
          </a:p>
          <a:p>
            <a:r>
              <a:rPr lang="en-US" sz="7200" dirty="0" smtClean="0">
                <a:solidFill>
                  <a:srgbClr val="FFFFFF"/>
                </a:solidFill>
                <a:latin typeface="Montserrat Light Bold"/>
              </a:rPr>
              <a:t>domestic violence? 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622" y="3384156"/>
            <a:ext cx="8242788" cy="82296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FE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5800" y="7658100"/>
            <a:ext cx="5486400" cy="245491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28800" y="952500"/>
            <a:ext cx="16230600" cy="9585701"/>
            <a:chOff x="-5546455" y="-101600"/>
            <a:chExt cx="18224066" cy="12780932"/>
          </a:xfrm>
        </p:grpSpPr>
        <p:sp>
          <p:nvSpPr>
            <p:cNvPr id="6" name="TextBox 6"/>
            <p:cNvSpPr txBox="1"/>
            <p:nvPr/>
          </p:nvSpPr>
          <p:spPr>
            <a:xfrm>
              <a:off x="0" y="2468025"/>
              <a:ext cx="12677611" cy="564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262"/>
                </a:lnSpc>
              </a:pPr>
              <a:endParaRPr lang="en-US" sz="3200" dirty="0">
                <a:solidFill>
                  <a:srgbClr val="ECEFEB"/>
                </a:solidFill>
                <a:latin typeface="Montserrat Classic" panose="020B060402020202020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5546455" y="-101600"/>
              <a:ext cx="17157265" cy="127809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875"/>
                </a:lnSpc>
              </a:pPr>
              <a:r>
                <a:rPr lang="en-US" sz="5500" dirty="0" smtClean="0">
                  <a:solidFill>
                    <a:srgbClr val="ECEFEB"/>
                  </a:solidFill>
                  <a:latin typeface="Montserrat Classic"/>
                </a:rPr>
                <a:t>STATISTICS</a:t>
              </a:r>
              <a:endParaRPr lang="en-US" sz="5500" dirty="0">
                <a:solidFill>
                  <a:srgbClr val="ECEFEB"/>
                </a:solidFill>
                <a:latin typeface="Montserrat Classic"/>
              </a:endParaRPr>
            </a:p>
            <a:p>
              <a:pPr algn="l">
                <a:lnSpc>
                  <a:spcPts val="6875"/>
                </a:lnSpc>
              </a:pPr>
              <a:r>
                <a:rPr lang="en-US" sz="3600" dirty="0" smtClean="0">
                  <a:solidFill>
                    <a:srgbClr val="ECEFEB"/>
                  </a:solidFill>
                  <a:latin typeface="Montserrat Classic"/>
                </a:rPr>
                <a:t>National:</a:t>
              </a:r>
            </a:p>
            <a:p>
              <a:pPr lvl="0" algn="ctr">
                <a:spcBef>
                  <a:spcPct val="20000"/>
                </a:spcBef>
                <a:buClr>
                  <a:prstClr val="white">
                    <a:shade val="95000"/>
                  </a:prstClr>
                </a:buClr>
                <a:buSzPct val="65000"/>
              </a:pP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anose="020B0509030504030204" pitchFamily="49" charset="0"/>
                </a:rPr>
                <a:t>1</a:t>
              </a:r>
              <a:r>
                <a:rPr lang="en-US" sz="3600" dirty="0">
                  <a:solidFill>
                    <a:prstClr val="white"/>
                  </a:solidFill>
                  <a:latin typeface="Lucida Sans Typewriter" panose="020B0509030504030204" pitchFamily="49" charset="0"/>
                </a:rPr>
                <a:t> </a:t>
              </a:r>
              <a:r>
                <a:rPr lang="en-US" sz="3600" dirty="0">
                  <a:solidFill>
                    <a:prstClr val="white"/>
                  </a:solidFill>
                  <a:latin typeface="Book Antiqua"/>
                </a:rPr>
                <a:t>in</a:t>
              </a:r>
              <a:r>
                <a:rPr lang="en-US" sz="3600" dirty="0">
                  <a:solidFill>
                    <a:prstClr val="white"/>
                  </a:solidFill>
                  <a:latin typeface="Lucida Sans Typewriter" panose="020B0509030504030204" pitchFamily="49" charset="0"/>
                </a:rPr>
                <a:t> 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anose="020B0509030504030204" pitchFamily="49" charset="0"/>
                </a:rPr>
                <a:t>4</a:t>
              </a:r>
              <a:r>
                <a:rPr lang="en-US" sz="3600" dirty="0">
                  <a:latin typeface="Lucida Sans Typewriter" panose="020B0509030504030204" pitchFamily="49" charset="0"/>
                </a:rPr>
                <a:t> </a:t>
              </a:r>
            </a:p>
            <a:p>
              <a:pPr lvl="0" algn="ctr">
                <a:spcBef>
                  <a:spcPct val="20000"/>
                </a:spcBef>
                <a:buClr>
                  <a:prstClr val="white">
                    <a:shade val="95000"/>
                  </a:prstClr>
                </a:buClr>
                <a:buSzPct val="65000"/>
              </a:pPr>
              <a:r>
                <a:rPr lang="en-US" sz="3200" dirty="0">
                  <a:solidFill>
                    <a:prstClr val="white"/>
                  </a:solidFill>
                  <a:latin typeface="Book Antiqua"/>
                  <a:cs typeface="Times New Roman" panose="02020603050405020304" pitchFamily="18" charset="0"/>
                </a:rPr>
                <a:t>American women report </a:t>
              </a:r>
              <a:r>
                <a:rPr lang="en-US" sz="3200" dirty="0">
                  <a:latin typeface="Book Antiqua"/>
                  <a:cs typeface="Times New Roman" panose="02020603050405020304" pitchFamily="18" charset="0"/>
                </a:rPr>
                <a:t>physical and or sexual abuse</a:t>
              </a:r>
              <a:r>
                <a:rPr lang="en-US" sz="3200" dirty="0">
                  <a:solidFill>
                    <a:srgbClr val="FF0000"/>
                  </a:solidFill>
                  <a:latin typeface="Book Antiqua"/>
                  <a:cs typeface="Times New Roman" panose="02020603050405020304" pitchFamily="18" charset="0"/>
                </a:rPr>
                <a:t> </a:t>
              </a:r>
              <a:r>
                <a:rPr lang="en-US" sz="3200" dirty="0">
                  <a:solidFill>
                    <a:prstClr val="white"/>
                  </a:solidFill>
                  <a:latin typeface="Book Antiqua"/>
                  <a:cs typeface="Times New Roman" panose="02020603050405020304" pitchFamily="18" charset="0"/>
                </a:rPr>
                <a:t>by their male or female partner at some point in their lives</a:t>
              </a:r>
              <a:r>
                <a:rPr lang="en-US" sz="3200" dirty="0" smtClean="0">
                  <a:solidFill>
                    <a:prstClr val="white"/>
                  </a:solidFill>
                  <a:latin typeface="Book Antiqua"/>
                  <a:cs typeface="Times New Roman" panose="02020603050405020304" pitchFamily="18" charset="0"/>
                </a:rPr>
                <a:t>.</a:t>
              </a:r>
            </a:p>
            <a:p>
              <a:pPr lvl="0" algn="ctr">
                <a:spcBef>
                  <a:spcPct val="20000"/>
                </a:spcBef>
                <a:buClr>
                  <a:prstClr val="white">
                    <a:shade val="95000"/>
                  </a:prstClr>
                </a:buClr>
                <a:buSzPct val="65000"/>
              </a:pPr>
              <a:endParaRPr lang="en-US" sz="3200" dirty="0">
                <a:solidFill>
                  <a:prstClr val="white"/>
                </a:solidFill>
                <a:latin typeface="Book Antiqua"/>
                <a:cs typeface="Times New Roman" panose="02020603050405020304" pitchFamily="18" charset="0"/>
              </a:endParaRPr>
            </a:p>
            <a:p>
              <a:pPr lvl="0" algn="ctr">
                <a:spcBef>
                  <a:spcPct val="20000"/>
                </a:spcBef>
                <a:buClr>
                  <a:prstClr val="white">
                    <a:shade val="95000"/>
                  </a:prstClr>
                </a:buClr>
                <a:buSzPct val="65000"/>
              </a:pPr>
              <a:r>
                <a: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anose="020B0509030504030204" pitchFamily="49" charset="0"/>
                </a:rPr>
                <a:t>1</a:t>
              </a:r>
              <a:r>
                <a:rPr lang="en-US" sz="3600" dirty="0">
                  <a:solidFill>
                    <a:prstClr val="white"/>
                  </a:solidFill>
                  <a:latin typeface="Lucida Sans Typewriter" panose="020B0509030504030204" pitchFamily="49" charset="0"/>
                </a:rPr>
                <a:t> </a:t>
              </a:r>
              <a:r>
                <a:rPr lang="en-US" sz="3600" dirty="0">
                  <a:solidFill>
                    <a:prstClr val="white"/>
                  </a:solidFill>
                  <a:latin typeface="Book Antiqua"/>
                </a:rPr>
                <a:t>in</a:t>
              </a:r>
              <a:r>
                <a:rPr lang="en-US" sz="3600" dirty="0">
                  <a:solidFill>
                    <a:prstClr val="white"/>
                  </a:solidFill>
                  <a:latin typeface="Lucida Sans Typewriter" panose="020B0509030504030204" pitchFamily="49" charset="0"/>
                </a:rPr>
                <a:t> 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Typewriter" panose="020B0509030504030204" pitchFamily="49" charset="0"/>
                </a:rPr>
                <a:t>7</a:t>
              </a:r>
            </a:p>
            <a:p>
              <a:pPr lvl="0" algn="ctr">
                <a:spcBef>
                  <a:spcPct val="20000"/>
                </a:spcBef>
                <a:buClr>
                  <a:prstClr val="white">
                    <a:shade val="95000"/>
                  </a:prstClr>
                </a:buClr>
                <a:buSzPct val="65000"/>
              </a:pPr>
              <a:r>
                <a:rPr lang="en-US" sz="3200" dirty="0">
                  <a:solidFill>
                    <a:prstClr val="white"/>
                  </a:solidFill>
                  <a:latin typeface="Book Antiqua"/>
                  <a:cs typeface="Times New Roman" panose="02020603050405020304" pitchFamily="18" charset="0"/>
                </a:rPr>
                <a:t>American men report physical and or sexual </a:t>
              </a:r>
              <a:r>
                <a:rPr lang="en-US" sz="3200" dirty="0">
                  <a:latin typeface="Book Antiqua"/>
                  <a:cs typeface="Times New Roman" panose="02020603050405020304" pitchFamily="18" charset="0"/>
                </a:rPr>
                <a:t>abuse by their female or male partner</a:t>
              </a:r>
              <a:r>
                <a:rPr lang="en-US" sz="3200" dirty="0">
                  <a:solidFill>
                    <a:prstClr val="white"/>
                  </a:solidFill>
                  <a:latin typeface="Book Antiqua"/>
                  <a:cs typeface="Times New Roman" panose="02020603050405020304" pitchFamily="18" charset="0"/>
                </a:rPr>
                <a:t> at some point in their lives.</a:t>
              </a:r>
            </a:p>
            <a:p>
              <a:pPr lvl="0" algn="ctr">
                <a:spcBef>
                  <a:spcPct val="20000"/>
                </a:spcBef>
                <a:buClr>
                  <a:prstClr val="white">
                    <a:shade val="95000"/>
                  </a:prstClr>
                </a:buClr>
                <a:buSzPct val="65000"/>
              </a:pPr>
              <a:endParaRPr lang="en-US" sz="3200" dirty="0" smtClean="0">
                <a:solidFill>
                  <a:prstClr val="white"/>
                </a:solidFill>
                <a:latin typeface="Book Antiqua"/>
                <a:cs typeface="Times New Roman" panose="02020603050405020304" pitchFamily="18" charset="0"/>
              </a:endParaRPr>
            </a:p>
            <a:p>
              <a:pPr lvl="0" algn="ctr">
                <a:spcBef>
                  <a:spcPct val="20000"/>
                </a:spcBef>
                <a:buClr>
                  <a:prstClr val="white">
                    <a:shade val="95000"/>
                  </a:prstClr>
                </a:buClr>
                <a:buSzPct val="65000"/>
              </a:pPr>
              <a:r>
                <a:rPr lang="en-US" sz="3200" dirty="0" smtClean="0">
                  <a:solidFill>
                    <a:prstClr val="white"/>
                  </a:solidFill>
                  <a:latin typeface="Book Antiqua"/>
                  <a:cs typeface="Times New Roman" panose="02020603050405020304" pitchFamily="18" charset="0"/>
                </a:rPr>
                <a:t>Arizona: </a:t>
              </a:r>
            </a:p>
            <a:p>
              <a:pPr lvl="0" algn="ctr">
                <a:spcBef>
                  <a:spcPct val="20000"/>
                </a:spcBef>
                <a:buClr>
                  <a:prstClr val="white">
                    <a:shade val="95000"/>
                  </a:prstClr>
                </a:buClr>
                <a:buSzPct val="65000"/>
              </a:pPr>
              <a:r>
                <a:rPr lang="en-US" sz="3200" dirty="0" smtClean="0">
                  <a:solidFill>
                    <a:prstClr val="white"/>
                  </a:solidFill>
                  <a:latin typeface="Book Antiqua"/>
                  <a:cs typeface="Times New Roman" panose="02020603050405020304" pitchFamily="18" charset="0"/>
                </a:rPr>
                <a:t>A child is </a:t>
              </a:r>
              <a:r>
                <a:rPr lang="en-US" sz="3200" dirty="0" smtClean="0">
                  <a:latin typeface="Book Antiqua"/>
                  <a:cs typeface="Times New Roman" panose="02020603050405020304" pitchFamily="18" charset="0"/>
                </a:rPr>
                <a:t>witness</a:t>
              </a:r>
              <a:r>
                <a:rPr lang="en-US" sz="3200" dirty="0" smtClean="0">
                  <a:solidFill>
                    <a:prstClr val="white"/>
                  </a:solidFill>
                  <a:latin typeface="Book Antiqua"/>
                  <a:cs typeface="Times New Roman" panose="02020603050405020304" pitchFamily="18" charset="0"/>
                </a:rPr>
                <a:t> to domestic violence every </a:t>
              </a:r>
              <a:r>
                <a:rPr lang="en-US" sz="3200" dirty="0" smtClean="0">
                  <a:latin typeface="Book Antiqua"/>
                  <a:cs typeface="Times New Roman" panose="02020603050405020304" pitchFamily="18" charset="0"/>
                </a:rPr>
                <a:t>40 minutes</a:t>
              </a:r>
            </a:p>
            <a:p>
              <a:pPr lvl="0" algn="ctr">
                <a:spcBef>
                  <a:spcPct val="20000"/>
                </a:spcBef>
                <a:buClr>
                  <a:prstClr val="white">
                    <a:shade val="95000"/>
                  </a:prstClr>
                </a:buClr>
                <a:buSzPct val="65000"/>
              </a:pPr>
              <a:endParaRPr lang="en-US" sz="3200" dirty="0">
                <a:solidFill>
                  <a:prstClr val="white"/>
                </a:solidFill>
                <a:latin typeface="Book Antiqua"/>
                <a:cs typeface="Times New Roman" panose="02020603050405020304" pitchFamily="18" charset="0"/>
              </a:endParaRPr>
            </a:p>
            <a:p>
              <a:pPr lvl="0">
                <a:spcBef>
                  <a:spcPct val="20000"/>
                </a:spcBef>
                <a:buClr>
                  <a:prstClr val="white">
                    <a:shade val="95000"/>
                  </a:prstClr>
                </a:buClr>
                <a:buSzPct val="65000"/>
              </a:pPr>
              <a:endParaRPr lang="en-US" sz="2600" dirty="0">
                <a:solidFill>
                  <a:prstClr val="white"/>
                </a:solidFill>
                <a:latin typeface="Book Antiqua"/>
              </a:endParaRPr>
            </a:p>
            <a:p>
              <a:pPr algn="l">
                <a:lnSpc>
                  <a:spcPts val="6875"/>
                </a:lnSpc>
              </a:pPr>
              <a:endParaRPr lang="en-US" sz="3600" dirty="0" smtClean="0">
                <a:solidFill>
                  <a:srgbClr val="ECEFEB"/>
                </a:solidFill>
                <a:latin typeface="Montserrat Classic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294343"/>
              <a:ext cx="11599644" cy="801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75"/>
                </a:lnSpc>
              </a:pPr>
              <a:endParaRPr lang="en-US" sz="3500" spc="175" dirty="0">
                <a:solidFill>
                  <a:srgbClr val="ECEFEB"/>
                </a:solidFill>
                <a:latin typeface="Montserrat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6015154" y="9334500"/>
            <a:ext cx="3138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CDC 2010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52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54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622" y="3384156"/>
            <a:ext cx="8242788" cy="8229600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FEB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1" y="978694"/>
            <a:ext cx="9457568" cy="667940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134600" y="978695"/>
            <a:ext cx="7924799" cy="8292673"/>
            <a:chOff x="0" y="-28575"/>
            <a:chExt cx="12677611" cy="11011627"/>
          </a:xfrm>
        </p:grpSpPr>
        <p:sp>
          <p:nvSpPr>
            <p:cNvPr id="6" name="TextBox 6"/>
            <p:cNvSpPr txBox="1"/>
            <p:nvPr/>
          </p:nvSpPr>
          <p:spPr>
            <a:xfrm>
              <a:off x="0" y="2468025"/>
              <a:ext cx="12677611" cy="85150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868680" lvl="1" indent="-742950">
                <a:spcBef>
                  <a:spcPct val="20000"/>
                </a:spcBef>
                <a:buClr>
                  <a:prstClr val="white"/>
                </a:buClr>
                <a:buSzPct val="80000"/>
                <a:buFont typeface="+mj-lt"/>
                <a:buAutoNum type="arabicPeriod"/>
              </a:pPr>
              <a:r>
                <a:rPr lang="en-US" sz="4000" dirty="0">
                  <a:solidFill>
                    <a:srgbClr val="ECEFEB"/>
                  </a:solidFill>
                  <a:latin typeface="Montserrat Classic"/>
                </a:rPr>
                <a:t>Married, dating or lived together</a:t>
              </a:r>
            </a:p>
            <a:p>
              <a:pPr marL="868680" lvl="1" indent="-742950">
                <a:spcBef>
                  <a:spcPct val="20000"/>
                </a:spcBef>
                <a:buClr>
                  <a:prstClr val="white"/>
                </a:buClr>
                <a:buSzPct val="80000"/>
                <a:buFont typeface="+mj-lt"/>
                <a:buAutoNum type="arabicPeriod"/>
              </a:pPr>
              <a:r>
                <a:rPr lang="en-US" sz="4000" dirty="0">
                  <a:solidFill>
                    <a:srgbClr val="ECEFEB"/>
                  </a:solidFill>
                  <a:latin typeface="Montserrat Classic"/>
                </a:rPr>
                <a:t>Child in common</a:t>
              </a:r>
            </a:p>
            <a:p>
              <a:pPr marL="868680" lvl="1" indent="-742950">
                <a:spcBef>
                  <a:spcPct val="20000"/>
                </a:spcBef>
                <a:buClr>
                  <a:prstClr val="white"/>
                </a:buClr>
                <a:buSzPct val="80000"/>
                <a:buFont typeface="+mj-lt"/>
                <a:buAutoNum type="arabicPeriod"/>
              </a:pPr>
              <a:r>
                <a:rPr lang="en-US" sz="4000" dirty="0">
                  <a:solidFill>
                    <a:srgbClr val="ECEFEB"/>
                  </a:solidFill>
                  <a:latin typeface="Montserrat Classic"/>
                </a:rPr>
                <a:t>Related by blood, marriage or court order</a:t>
              </a:r>
            </a:p>
            <a:p>
              <a:pPr marL="868680" lvl="1" indent="-742950">
                <a:spcBef>
                  <a:spcPct val="20000"/>
                </a:spcBef>
                <a:buClr>
                  <a:prstClr val="white"/>
                </a:buClr>
                <a:buSzPct val="80000"/>
                <a:buFont typeface="+mj-lt"/>
                <a:buAutoNum type="arabicPeriod"/>
              </a:pPr>
              <a:r>
                <a:rPr lang="en-US" sz="4000" dirty="0">
                  <a:solidFill>
                    <a:srgbClr val="ECEFEB"/>
                  </a:solidFill>
                  <a:latin typeface="Montserrat Classic"/>
                </a:rPr>
                <a:t>Child in the home related to either party</a:t>
              </a:r>
            </a:p>
            <a:p>
              <a:pPr marL="868680" lvl="1" indent="-742950">
                <a:spcBef>
                  <a:spcPct val="20000"/>
                </a:spcBef>
                <a:buClr>
                  <a:prstClr val="white"/>
                </a:buClr>
                <a:buSzPct val="80000"/>
                <a:buFont typeface="+mj-lt"/>
                <a:buAutoNum type="arabicPeriod"/>
              </a:pPr>
              <a:r>
                <a:rPr lang="en-US" sz="4000" dirty="0">
                  <a:solidFill>
                    <a:srgbClr val="ECEFEB"/>
                  </a:solidFill>
                  <a:latin typeface="Montserrat Classic"/>
                </a:rPr>
                <a:t>Teenage dating and/or sexual relationship </a:t>
              </a:r>
            </a:p>
            <a:p>
              <a:pPr marL="868680" lvl="1" indent="-742950">
                <a:spcBef>
                  <a:spcPct val="20000"/>
                </a:spcBef>
                <a:buClr>
                  <a:prstClr val="white"/>
                </a:buClr>
                <a:buSzPct val="80000"/>
                <a:buFont typeface="+mj-lt"/>
                <a:buAutoNum type="arabicPeriod"/>
              </a:pPr>
              <a:endParaRPr lang="en-US" sz="3100" dirty="0" smtClean="0">
                <a:solidFill>
                  <a:prstClr val="white"/>
                </a:solidFill>
                <a:latin typeface="Book Antiqua"/>
              </a:endParaRPr>
            </a:p>
            <a:p>
              <a:pPr marL="457200" indent="-457200" algn="l">
                <a:lnSpc>
                  <a:spcPts val="3262"/>
                </a:lnSpc>
                <a:buFont typeface="Arial" panose="020B0604020202020204" pitchFamily="34" charset="0"/>
                <a:buChar char="•"/>
              </a:pPr>
              <a:endParaRPr lang="en-US" sz="3200" dirty="0">
                <a:solidFill>
                  <a:srgbClr val="ECEFEB"/>
                </a:solidFill>
                <a:latin typeface="Montserrat Classic" panose="020B060402020202020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1610811" cy="1174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875"/>
                </a:lnSpc>
              </a:pPr>
              <a:r>
                <a:rPr lang="en-US" sz="6000" dirty="0" smtClean="0">
                  <a:solidFill>
                    <a:srgbClr val="ECEFEB"/>
                  </a:solidFill>
                  <a:latin typeface="Montserrat Classic"/>
                </a:rPr>
                <a:t>Relationship Test:</a:t>
              </a:r>
              <a:endParaRPr lang="en-US" sz="6000" dirty="0">
                <a:solidFill>
                  <a:srgbClr val="ECEFEB"/>
                </a:solidFill>
                <a:latin typeface="Montserrat Classic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294343"/>
              <a:ext cx="11599644" cy="801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75"/>
                </a:lnSpc>
              </a:pPr>
              <a:endParaRPr lang="en-US" sz="3500" spc="175" dirty="0">
                <a:solidFill>
                  <a:srgbClr val="ECEFEB"/>
                </a:solidFill>
                <a:latin typeface="Montserra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25400" y="9334500"/>
            <a:ext cx="502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https://www.azleg.gov/</a:t>
            </a:r>
            <a:r>
              <a:rPr lang="en-US" sz="2400" dirty="0" err="1"/>
              <a:t>ars</a:t>
            </a:r>
            <a:r>
              <a:rPr lang="en-US" sz="2400" dirty="0"/>
              <a:t>/13/03601.htm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556</Words>
  <Application>Microsoft Macintosh PowerPoint</Application>
  <PresentationFormat>Custom</PresentationFormat>
  <Paragraphs>146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Montserrat</vt:lpstr>
      <vt:lpstr>Mangal</vt:lpstr>
      <vt:lpstr>Arial</vt:lpstr>
      <vt:lpstr>Montserrat Classic</vt:lpstr>
      <vt:lpstr>Calibri</vt:lpstr>
      <vt:lpstr>Book Antiqua</vt:lpstr>
      <vt:lpstr>Montserrat Classic Bold</vt:lpstr>
      <vt:lpstr>Montserrat Light Bold</vt:lpstr>
      <vt:lpstr>Times New Roman</vt:lpstr>
      <vt:lpstr>Montserrat Light</vt:lpstr>
      <vt:lpstr>Lucida Sans Typewriter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Climb High Mountaineering Inc.</dc:title>
  <dc:creator>Angela Rose</dc:creator>
  <cp:lastModifiedBy>Microsoft Office User</cp:lastModifiedBy>
  <cp:revision>58</cp:revision>
  <dcterms:created xsi:type="dcterms:W3CDTF">2006-08-16T00:00:00Z</dcterms:created>
  <dcterms:modified xsi:type="dcterms:W3CDTF">2020-05-22T17:23:38Z</dcterms:modified>
  <dc:identifier>DADzoRLNBQk</dc:identifier>
</cp:coreProperties>
</file>